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522" r:id="rId5"/>
    <p:sldId id="1228" r:id="rId6"/>
    <p:sldId id="1229" r:id="rId7"/>
    <p:sldId id="1230" r:id="rId8"/>
    <p:sldId id="1231" r:id="rId9"/>
    <p:sldId id="1232" r:id="rId10"/>
    <p:sldId id="1233" r:id="rId11"/>
    <p:sldId id="1234" r:id="rId12"/>
    <p:sldId id="1235" r:id="rId13"/>
    <p:sldId id="1236" r:id="rId14"/>
    <p:sldId id="1237" r:id="rId15"/>
    <p:sldId id="1238" r:id="rId16"/>
    <p:sldId id="1239" r:id="rId17"/>
    <p:sldId id="1240" r:id="rId18"/>
    <p:sldId id="1241" r:id="rId19"/>
    <p:sldId id="1245" r:id="rId20"/>
    <p:sldId id="1242" r:id="rId21"/>
    <p:sldId id="1243" r:id="rId22"/>
    <p:sldId id="1244" r:id="rId23"/>
    <p:sldId id="1246" r:id="rId24"/>
    <p:sldId id="1247" r:id="rId25"/>
    <p:sldId id="1248" r:id="rId26"/>
    <p:sldId id="1250" r:id="rId27"/>
    <p:sldId id="1249" r:id="rId28"/>
    <p:sldId id="1251" r:id="rId29"/>
    <p:sldId id="1252" r:id="rId30"/>
    <p:sldId id="1254" r:id="rId31"/>
    <p:sldId id="1253" r:id="rId32"/>
    <p:sldId id="1255" r:id="rId33"/>
    <p:sldId id="1256" r:id="rId34"/>
    <p:sldId id="1257" r:id="rId35"/>
    <p:sldId id="1259" r:id="rId36"/>
    <p:sldId id="1258" r:id="rId37"/>
    <p:sldId id="1260" r:id="rId38"/>
    <p:sldId id="1261" r:id="rId39"/>
    <p:sldId id="1262" r:id="rId40"/>
    <p:sldId id="1263" r:id="rId41"/>
    <p:sldId id="1264" r:id="rId42"/>
    <p:sldId id="1265" r:id="rId43"/>
    <p:sldId id="1266" r:id="rId44"/>
    <p:sldId id="1267" r:id="rId45"/>
    <p:sldId id="1268" r:id="rId46"/>
    <p:sldId id="1269" r:id="rId47"/>
    <p:sldId id="1270" r:id="rId48"/>
    <p:sldId id="1271" r:id="rId49"/>
    <p:sldId id="1272" r:id="rId50"/>
    <p:sldId id="1273" r:id="rId51"/>
    <p:sldId id="1274" r:id="rId52"/>
    <p:sldId id="1275" r:id="rId53"/>
    <p:sldId id="1276" r:id="rId54"/>
    <p:sldId id="1277" r:id="rId55"/>
    <p:sldId id="1278" r:id="rId56"/>
    <p:sldId id="1279" r:id="rId57"/>
    <p:sldId id="1280" r:id="rId58"/>
    <p:sldId id="1281" r:id="rId59"/>
    <p:sldId id="1282" r:id="rId60"/>
    <p:sldId id="1283" r:id="rId61"/>
    <p:sldId id="1284" r:id="rId62"/>
    <p:sldId id="1285" r:id="rId63"/>
    <p:sldId id="1286" r:id="rId64"/>
    <p:sldId id="1287" r:id="rId65"/>
    <p:sldId id="1288" r:id="rId66"/>
    <p:sldId id="1289" r:id="rId67"/>
    <p:sldId id="1290" r:id="rId68"/>
    <p:sldId id="1291" r:id="rId69"/>
    <p:sldId id="1292" r:id="rId70"/>
    <p:sldId id="335" r:id="rId71"/>
    <p:sldId id="283" r:id="rId72"/>
  </p:sldIdLst>
  <p:sldSz cx="12192000" cy="6858000"/>
  <p:notesSz cx="6858000" cy="9144000"/>
  <p:custDataLst>
    <p:tags r:id="rId7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53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56" autoAdjust="0"/>
    <p:restoredTop sz="74611" autoAdjust="0"/>
  </p:normalViewPr>
  <p:slideViewPr>
    <p:cSldViewPr snapToGrid="0">
      <p:cViewPr varScale="1">
        <p:scale>
          <a:sx n="79" d="100"/>
          <a:sy n="79" d="100"/>
        </p:scale>
        <p:origin x="-96" y="-14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6" Type="http://schemas.openxmlformats.org/officeDocument/2006/relationships/tags" Target="tags/tag138.xml"/><Relationship Id="rId75" Type="http://schemas.openxmlformats.org/officeDocument/2006/relationships/tableStyles" Target="tableStyles.xml"/><Relationship Id="rId74" Type="http://schemas.openxmlformats.org/officeDocument/2006/relationships/viewProps" Target="viewProps.xml"/><Relationship Id="rId73" Type="http://schemas.openxmlformats.org/officeDocument/2006/relationships/presProps" Target="presProps.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4.emf"/></Relationships>
</file>

<file path=ppt/media/>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png>
</file>

<file path=ppt/media/image6.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0B00CE-9247-49D0-8AE5-6DFFAEFF8CE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57D86BB-FDB9-4079-8E00-8F1F7A4AA6F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858001"/>
          </a:xfrm>
          <a:prstGeom prst="rect">
            <a:avLst/>
          </a:prstGeom>
        </p:spPr>
      </p:pic>
      <p:sp>
        <p:nvSpPr>
          <p:cNvPr id="2" name="标题 1"/>
          <p:cNvSpPr>
            <a:spLocks noGrp="1"/>
          </p:cNvSpPr>
          <p:nvPr>
            <p:ph type="ctrTitle"/>
          </p:nvPr>
        </p:nvSpPr>
        <p:spPr>
          <a:xfrm>
            <a:off x="1524000" y="1596979"/>
            <a:ext cx="9144000" cy="1912983"/>
          </a:xfrm>
        </p:spPr>
        <p:txBody>
          <a:bodyPr anchor="b">
            <a:normAutofit/>
          </a:bodyPr>
          <a:lstStyle>
            <a:lvl1pPr algn="ctr">
              <a:defRPr sz="4800">
                <a:solidFill>
                  <a:schemeClr val="bg1"/>
                </a:solidFill>
                <a:latin typeface="微软雅黑" panose="020B0503020204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solidFill>
                  <a:schemeClr val="bg1"/>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100329" y="313611"/>
            <a:ext cx="6510271" cy="652306"/>
          </a:xfrm>
        </p:spPr>
        <p:txBody>
          <a:bodyPr>
            <a:normAutofit/>
          </a:bodyPr>
          <a:lstStyle>
            <a:lvl1pPr>
              <a:defRPr sz="3200">
                <a:solidFill>
                  <a:srgbClr val="1353A2"/>
                </a:solidFill>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8"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10"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6"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11893D6-510C-4F6F-9867-0DA6859ED432}" type="slidenum">
              <a:rPr lang="zh-CN" altLang="en-US" smtClean="0"/>
            </a:fld>
            <a:endParaRPr lang="zh-CN" altLang="en-US"/>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914409"/>
          </a:xfrm>
          <a:prstGeom prst="rect">
            <a:avLst/>
          </a:prstGeom>
        </p:spPr>
      </p:pic>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两栏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image" Target="../media/image3.jpe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EA79B1-94F2-44A5-8271-BE7A17D6686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1893D6-510C-4F6F-9867-0DA6859ED432}" type="slidenum">
              <a:rPr lang="zh-CN" altLang="en-US" smtClean="0"/>
            </a:fld>
            <a:endParaRPr lang="zh-CN" altLang="en-US"/>
          </a:p>
        </p:txBody>
      </p:sp>
      <p:pic>
        <p:nvPicPr>
          <p:cNvPr id="7" name="图片 6"/>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0" y="0"/>
            <a:ext cx="12192000" cy="6851904"/>
          </a:xfrm>
          <a:prstGeom prst="rect">
            <a:avLst/>
          </a:prstGeom>
        </p:spPr>
      </p:pic>
      <p:sp>
        <p:nvSpPr>
          <p:cNvPr id="8" name="矩形 1"/>
          <p:cNvSpPr>
            <a:spLocks noChangeArrowheads="1"/>
          </p:cNvSpPr>
          <p:nvPr userDrawn="1"/>
        </p:nvSpPr>
        <p:spPr bwMode="auto">
          <a:xfrm>
            <a:off x="871382" y="363024"/>
            <a:ext cx="89302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6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 </a:t>
            </a:r>
            <a:endParaRPr lang="zh-CN" altLang="en-US" sz="36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tags" Target="../tags/tag1.xml"/><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8.xml"/><Relationship Id="rId4" Type="http://schemas.openxmlformats.org/officeDocument/2006/relationships/tags" Target="../tags/tag19.xml"/><Relationship Id="rId3" Type="http://schemas.openxmlformats.org/officeDocument/2006/relationships/image" Target="../media/image5.png"/><Relationship Id="rId2" Type="http://schemas.openxmlformats.org/officeDocument/2006/relationships/tags" Target="../tags/tag18.xml"/><Relationship Id="rId1" Type="http://schemas.openxmlformats.org/officeDocument/2006/relationships/image" Target="../media/image10.jpe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8.xml"/><Relationship Id="rId3" Type="http://schemas.openxmlformats.org/officeDocument/2006/relationships/tags" Target="../tags/tag21.xml"/><Relationship Id="rId2" Type="http://schemas.openxmlformats.org/officeDocument/2006/relationships/image" Target="../media/image5.png"/><Relationship Id="rId1" Type="http://schemas.openxmlformats.org/officeDocument/2006/relationships/tags" Target="../tags/tag20.xml"/></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8.xml"/><Relationship Id="rId4" Type="http://schemas.openxmlformats.org/officeDocument/2006/relationships/tags" Target="../tags/tag23.xml"/><Relationship Id="rId3" Type="http://schemas.openxmlformats.org/officeDocument/2006/relationships/image" Target="../media/image5.png"/><Relationship Id="rId2" Type="http://schemas.openxmlformats.org/officeDocument/2006/relationships/tags" Target="../tags/tag22.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8.xml"/><Relationship Id="rId4" Type="http://schemas.openxmlformats.org/officeDocument/2006/relationships/tags" Target="../tags/tag25.xml"/><Relationship Id="rId3" Type="http://schemas.openxmlformats.org/officeDocument/2006/relationships/image" Target="../media/image5.png"/><Relationship Id="rId2" Type="http://schemas.openxmlformats.org/officeDocument/2006/relationships/tags" Target="../tags/tag24.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8.xml"/><Relationship Id="rId4" Type="http://schemas.openxmlformats.org/officeDocument/2006/relationships/tags" Target="../tags/tag27.xml"/><Relationship Id="rId3" Type="http://schemas.openxmlformats.org/officeDocument/2006/relationships/image" Target="../media/image5.png"/><Relationship Id="rId2" Type="http://schemas.openxmlformats.org/officeDocument/2006/relationships/tags" Target="../tags/tag26.xml"/><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8.xml"/><Relationship Id="rId3" Type="http://schemas.openxmlformats.org/officeDocument/2006/relationships/tags" Target="../tags/tag29.xml"/><Relationship Id="rId2" Type="http://schemas.openxmlformats.org/officeDocument/2006/relationships/image" Target="../media/image5.png"/><Relationship Id="rId1" Type="http://schemas.openxmlformats.org/officeDocument/2006/relationships/tags" Target="../tags/tag28.xml"/></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8.xml"/><Relationship Id="rId3" Type="http://schemas.openxmlformats.org/officeDocument/2006/relationships/tags" Target="../tags/tag31.xml"/><Relationship Id="rId2" Type="http://schemas.openxmlformats.org/officeDocument/2006/relationships/image" Target="../media/image5.png"/><Relationship Id="rId1" Type="http://schemas.openxmlformats.org/officeDocument/2006/relationships/tags" Target="../tags/tag30.xml"/></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8.xml"/><Relationship Id="rId4" Type="http://schemas.openxmlformats.org/officeDocument/2006/relationships/tags" Target="../tags/tag33.xml"/><Relationship Id="rId3" Type="http://schemas.openxmlformats.org/officeDocument/2006/relationships/image" Target="../media/image5.png"/><Relationship Id="rId2" Type="http://schemas.openxmlformats.org/officeDocument/2006/relationships/tags" Target="../tags/tag32.xml"/><Relationship Id="rId1" Type="http://schemas.openxmlformats.org/officeDocument/2006/relationships/image" Target="../media/image14.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8.xml"/><Relationship Id="rId3" Type="http://schemas.openxmlformats.org/officeDocument/2006/relationships/tags" Target="../tags/tag35.xml"/><Relationship Id="rId2" Type="http://schemas.openxmlformats.org/officeDocument/2006/relationships/image" Target="../media/image5.png"/><Relationship Id="rId1" Type="http://schemas.openxmlformats.org/officeDocument/2006/relationships/tags" Target="../tags/tag34.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8.xml"/><Relationship Id="rId3" Type="http://schemas.openxmlformats.org/officeDocument/2006/relationships/tags" Target="../tags/tag37.xml"/><Relationship Id="rId2" Type="http://schemas.openxmlformats.org/officeDocument/2006/relationships/image" Target="../media/image5.png"/><Relationship Id="rId1" Type="http://schemas.openxmlformats.org/officeDocument/2006/relationships/tags" Target="../tags/tag36.xml"/></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8.xml"/><Relationship Id="rId4" Type="http://schemas.openxmlformats.org/officeDocument/2006/relationships/tags" Target="../tags/tag3.xml"/><Relationship Id="rId3" Type="http://schemas.openxmlformats.org/officeDocument/2006/relationships/image" Target="../media/image5.png"/><Relationship Id="rId2" Type="http://schemas.openxmlformats.org/officeDocument/2006/relationships/tags" Target="../tags/tag2.xml"/><Relationship Id="rId1" Type="http://schemas.openxmlformats.org/officeDocument/2006/relationships/image" Target="../media/image6.jpeg"/></Relationships>
</file>

<file path=ppt/slides/_rels/slide20.xml.rels><?xml version="1.0" encoding="UTF-8" standalone="yes"?>
<Relationships xmlns="http://schemas.openxmlformats.org/package/2006/relationships"><Relationship Id="rId6" Type="http://schemas.openxmlformats.org/officeDocument/2006/relationships/notesSlide" Target="../notesSlides/notesSlide20.xml"/><Relationship Id="rId5" Type="http://schemas.openxmlformats.org/officeDocument/2006/relationships/slideLayout" Target="../slideLayouts/slideLayout8.xml"/><Relationship Id="rId4" Type="http://schemas.openxmlformats.org/officeDocument/2006/relationships/tags" Target="../tags/tag39.xml"/><Relationship Id="rId3" Type="http://schemas.openxmlformats.org/officeDocument/2006/relationships/image" Target="../media/image5.png"/><Relationship Id="rId2" Type="http://schemas.openxmlformats.org/officeDocument/2006/relationships/tags" Target="../tags/tag38.xml"/><Relationship Id="rId1" Type="http://schemas.openxmlformats.org/officeDocument/2006/relationships/image" Target="../media/image15.pn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8.xml"/><Relationship Id="rId3" Type="http://schemas.openxmlformats.org/officeDocument/2006/relationships/tags" Target="../tags/tag41.xml"/><Relationship Id="rId2" Type="http://schemas.openxmlformats.org/officeDocument/2006/relationships/image" Target="../media/image5.png"/><Relationship Id="rId1" Type="http://schemas.openxmlformats.org/officeDocument/2006/relationships/tags" Target="../tags/tag40.xml"/></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8.xml"/><Relationship Id="rId4" Type="http://schemas.openxmlformats.org/officeDocument/2006/relationships/tags" Target="../tags/tag43.xml"/><Relationship Id="rId3" Type="http://schemas.openxmlformats.org/officeDocument/2006/relationships/image" Target="../media/image5.png"/><Relationship Id="rId2" Type="http://schemas.openxmlformats.org/officeDocument/2006/relationships/tags" Target="../tags/tag42.xml"/><Relationship Id="rId1" Type="http://schemas.openxmlformats.org/officeDocument/2006/relationships/image" Target="../media/image16.pn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8.xml"/><Relationship Id="rId3" Type="http://schemas.openxmlformats.org/officeDocument/2006/relationships/tags" Target="../tags/tag45.xml"/><Relationship Id="rId2" Type="http://schemas.openxmlformats.org/officeDocument/2006/relationships/image" Target="../media/image5.png"/><Relationship Id="rId1" Type="http://schemas.openxmlformats.org/officeDocument/2006/relationships/tags" Target="../tags/tag44.xm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8.xml"/><Relationship Id="rId3" Type="http://schemas.openxmlformats.org/officeDocument/2006/relationships/tags" Target="../tags/tag47.xml"/><Relationship Id="rId2" Type="http://schemas.openxmlformats.org/officeDocument/2006/relationships/image" Target="../media/image5.png"/><Relationship Id="rId1" Type="http://schemas.openxmlformats.org/officeDocument/2006/relationships/tags" Target="../tags/tag46.xml"/></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8.xml"/><Relationship Id="rId3" Type="http://schemas.openxmlformats.org/officeDocument/2006/relationships/tags" Target="../tags/tag49.xml"/><Relationship Id="rId2" Type="http://schemas.openxmlformats.org/officeDocument/2006/relationships/image" Target="../media/image5.png"/><Relationship Id="rId1" Type="http://schemas.openxmlformats.org/officeDocument/2006/relationships/tags" Target="../tags/tag48.xml"/></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26.xml"/><Relationship Id="rId5" Type="http://schemas.openxmlformats.org/officeDocument/2006/relationships/slideLayout" Target="../slideLayouts/slideLayout8.xml"/><Relationship Id="rId4" Type="http://schemas.openxmlformats.org/officeDocument/2006/relationships/tags" Target="../tags/tag51.xml"/><Relationship Id="rId3" Type="http://schemas.openxmlformats.org/officeDocument/2006/relationships/image" Target="../media/image5.png"/><Relationship Id="rId2" Type="http://schemas.openxmlformats.org/officeDocument/2006/relationships/tags" Target="../tags/tag50.xml"/><Relationship Id="rId1" Type="http://schemas.openxmlformats.org/officeDocument/2006/relationships/image" Target="../media/image17.png"/></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8.xml"/><Relationship Id="rId3" Type="http://schemas.openxmlformats.org/officeDocument/2006/relationships/tags" Target="../tags/tag53.xml"/><Relationship Id="rId2" Type="http://schemas.openxmlformats.org/officeDocument/2006/relationships/image" Target="../media/image5.png"/><Relationship Id="rId1" Type="http://schemas.openxmlformats.org/officeDocument/2006/relationships/tags" Target="../tags/tag52.xml"/></Relationships>
</file>

<file path=ppt/slides/_rels/slide28.xml.rels><?xml version="1.0" encoding="UTF-8" standalone="yes"?>
<Relationships xmlns="http://schemas.openxmlformats.org/package/2006/relationships"><Relationship Id="rId6" Type="http://schemas.openxmlformats.org/officeDocument/2006/relationships/notesSlide" Target="../notesSlides/notesSlide28.xml"/><Relationship Id="rId5" Type="http://schemas.openxmlformats.org/officeDocument/2006/relationships/slideLayout" Target="../slideLayouts/slideLayout8.xml"/><Relationship Id="rId4" Type="http://schemas.openxmlformats.org/officeDocument/2006/relationships/tags" Target="../tags/tag55.xml"/><Relationship Id="rId3" Type="http://schemas.openxmlformats.org/officeDocument/2006/relationships/image" Target="../media/image5.png"/><Relationship Id="rId2" Type="http://schemas.openxmlformats.org/officeDocument/2006/relationships/tags" Target="../tags/tag54.xml"/><Relationship Id="rId1" Type="http://schemas.openxmlformats.org/officeDocument/2006/relationships/image" Target="../media/image18.png"/></Relationships>
</file>

<file path=ppt/slides/_rels/slide29.xml.rels><?xml version="1.0" encoding="UTF-8" standalone="yes"?>
<Relationships xmlns="http://schemas.openxmlformats.org/package/2006/relationships"><Relationship Id="rId6" Type="http://schemas.openxmlformats.org/officeDocument/2006/relationships/notesSlide" Target="../notesSlides/notesSlide29.xml"/><Relationship Id="rId5" Type="http://schemas.openxmlformats.org/officeDocument/2006/relationships/slideLayout" Target="../slideLayouts/slideLayout8.xml"/><Relationship Id="rId4" Type="http://schemas.openxmlformats.org/officeDocument/2006/relationships/tags" Target="../tags/tag57.xml"/><Relationship Id="rId3" Type="http://schemas.openxmlformats.org/officeDocument/2006/relationships/image" Target="../media/image5.png"/><Relationship Id="rId2" Type="http://schemas.openxmlformats.org/officeDocument/2006/relationships/tags" Target="../tags/tag56.xml"/><Relationship Id="rId1" Type="http://schemas.openxmlformats.org/officeDocument/2006/relationships/image" Target="../media/image19.png"/></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vmlDrawing" Target="../drawings/vmlDrawing1.vml"/><Relationship Id="rId6" Type="http://schemas.openxmlformats.org/officeDocument/2006/relationships/slideLayout" Target="../slideLayouts/slideLayout8.xml"/><Relationship Id="rId5" Type="http://schemas.openxmlformats.org/officeDocument/2006/relationships/tags" Target="../tags/tag5.xml"/><Relationship Id="rId4" Type="http://schemas.openxmlformats.org/officeDocument/2006/relationships/image" Target="../media/image5.png"/><Relationship Id="rId3" Type="http://schemas.openxmlformats.org/officeDocument/2006/relationships/tags" Target="../tags/tag4.xml"/><Relationship Id="rId2" Type="http://schemas.openxmlformats.org/officeDocument/2006/relationships/image" Target="../media/image7.emf"/><Relationship Id="rId1" Type="http://schemas.openxmlformats.org/officeDocument/2006/relationships/oleObject" Target="../embeddings/oleObject1.bin"/></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8.xml"/><Relationship Id="rId3" Type="http://schemas.openxmlformats.org/officeDocument/2006/relationships/tags" Target="../tags/tag59.xml"/><Relationship Id="rId2" Type="http://schemas.openxmlformats.org/officeDocument/2006/relationships/image" Target="../media/image5.png"/><Relationship Id="rId1" Type="http://schemas.openxmlformats.org/officeDocument/2006/relationships/tags" Target="../tags/tag58.xml"/></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8.xml"/><Relationship Id="rId3" Type="http://schemas.openxmlformats.org/officeDocument/2006/relationships/tags" Target="../tags/tag61.xml"/><Relationship Id="rId2" Type="http://schemas.openxmlformats.org/officeDocument/2006/relationships/image" Target="../media/image5.png"/><Relationship Id="rId1" Type="http://schemas.openxmlformats.org/officeDocument/2006/relationships/tags" Target="../tags/tag60.xml"/></Relationships>
</file>

<file path=ppt/slides/_rels/slide32.xml.rels><?xml version="1.0" encoding="UTF-8" standalone="yes"?>
<Relationships xmlns="http://schemas.openxmlformats.org/package/2006/relationships"><Relationship Id="rId6" Type="http://schemas.openxmlformats.org/officeDocument/2006/relationships/notesSlide" Target="../notesSlides/notesSlide32.xml"/><Relationship Id="rId5" Type="http://schemas.openxmlformats.org/officeDocument/2006/relationships/slideLayout" Target="../slideLayouts/slideLayout8.xml"/><Relationship Id="rId4" Type="http://schemas.openxmlformats.org/officeDocument/2006/relationships/tags" Target="../tags/tag63.xml"/><Relationship Id="rId3" Type="http://schemas.openxmlformats.org/officeDocument/2006/relationships/image" Target="../media/image5.png"/><Relationship Id="rId2" Type="http://schemas.openxmlformats.org/officeDocument/2006/relationships/tags" Target="../tags/tag62.xml"/><Relationship Id="rId1" Type="http://schemas.openxmlformats.org/officeDocument/2006/relationships/image" Target="../media/image20.png"/></Relationships>
</file>

<file path=ppt/slides/_rels/slide33.xml.rels><?xml version="1.0" encoding="UTF-8" standalone="yes"?>
<Relationships xmlns="http://schemas.openxmlformats.org/package/2006/relationships"><Relationship Id="rId6" Type="http://schemas.openxmlformats.org/officeDocument/2006/relationships/notesSlide" Target="../notesSlides/notesSlide33.xml"/><Relationship Id="rId5" Type="http://schemas.openxmlformats.org/officeDocument/2006/relationships/slideLayout" Target="../slideLayouts/slideLayout8.xml"/><Relationship Id="rId4" Type="http://schemas.openxmlformats.org/officeDocument/2006/relationships/tags" Target="../tags/tag65.xml"/><Relationship Id="rId3" Type="http://schemas.openxmlformats.org/officeDocument/2006/relationships/image" Target="../media/image5.png"/><Relationship Id="rId2" Type="http://schemas.openxmlformats.org/officeDocument/2006/relationships/tags" Target="../tags/tag64.xml"/><Relationship Id="rId1" Type="http://schemas.openxmlformats.org/officeDocument/2006/relationships/image" Target="../media/image21.png"/></Relationships>
</file>

<file path=ppt/slides/_rels/slide34.xml.rels><?xml version="1.0" encoding="UTF-8" standalone="yes"?>
<Relationships xmlns="http://schemas.openxmlformats.org/package/2006/relationships"><Relationship Id="rId6" Type="http://schemas.openxmlformats.org/officeDocument/2006/relationships/notesSlide" Target="../notesSlides/notesSlide34.xml"/><Relationship Id="rId5" Type="http://schemas.openxmlformats.org/officeDocument/2006/relationships/slideLayout" Target="../slideLayouts/slideLayout8.xml"/><Relationship Id="rId4" Type="http://schemas.openxmlformats.org/officeDocument/2006/relationships/tags" Target="../tags/tag67.xml"/><Relationship Id="rId3" Type="http://schemas.openxmlformats.org/officeDocument/2006/relationships/image" Target="../media/image5.png"/><Relationship Id="rId2" Type="http://schemas.openxmlformats.org/officeDocument/2006/relationships/tags" Target="../tags/tag66.xml"/><Relationship Id="rId1" Type="http://schemas.openxmlformats.org/officeDocument/2006/relationships/image" Target="../media/image22.png"/></Relationships>
</file>

<file path=ppt/slides/_rels/slide35.xml.rels><?xml version="1.0" encoding="UTF-8" standalone="yes"?>
<Relationships xmlns="http://schemas.openxmlformats.org/package/2006/relationships"><Relationship Id="rId5" Type="http://schemas.openxmlformats.org/officeDocument/2006/relationships/notesSlide" Target="../notesSlides/notesSlide35.xml"/><Relationship Id="rId4" Type="http://schemas.openxmlformats.org/officeDocument/2006/relationships/slideLayout" Target="../slideLayouts/slideLayout8.xml"/><Relationship Id="rId3" Type="http://schemas.openxmlformats.org/officeDocument/2006/relationships/tags" Target="../tags/tag69.xml"/><Relationship Id="rId2" Type="http://schemas.openxmlformats.org/officeDocument/2006/relationships/image" Target="../media/image5.png"/><Relationship Id="rId1" Type="http://schemas.openxmlformats.org/officeDocument/2006/relationships/tags" Target="../tags/tag68.xml"/></Relationships>
</file>

<file path=ppt/slides/_rels/slide36.xml.rels><?xml version="1.0" encoding="UTF-8" standalone="yes"?>
<Relationships xmlns="http://schemas.openxmlformats.org/package/2006/relationships"><Relationship Id="rId6" Type="http://schemas.openxmlformats.org/officeDocument/2006/relationships/notesSlide" Target="../notesSlides/notesSlide36.xml"/><Relationship Id="rId5" Type="http://schemas.openxmlformats.org/officeDocument/2006/relationships/slideLayout" Target="../slideLayouts/slideLayout8.xml"/><Relationship Id="rId4" Type="http://schemas.openxmlformats.org/officeDocument/2006/relationships/tags" Target="../tags/tag71.xml"/><Relationship Id="rId3" Type="http://schemas.openxmlformats.org/officeDocument/2006/relationships/image" Target="../media/image5.png"/><Relationship Id="rId2" Type="http://schemas.openxmlformats.org/officeDocument/2006/relationships/tags" Target="../tags/tag70.xml"/><Relationship Id="rId1" Type="http://schemas.openxmlformats.org/officeDocument/2006/relationships/image" Target="../media/image23.jpeg"/></Relationships>
</file>

<file path=ppt/slides/_rels/slide37.xml.rels><?xml version="1.0" encoding="UTF-8" standalone="yes"?>
<Relationships xmlns="http://schemas.openxmlformats.org/package/2006/relationships"><Relationship Id="rId5" Type="http://schemas.openxmlformats.org/officeDocument/2006/relationships/notesSlide" Target="../notesSlides/notesSlide37.xml"/><Relationship Id="rId4" Type="http://schemas.openxmlformats.org/officeDocument/2006/relationships/slideLayout" Target="../slideLayouts/slideLayout8.xml"/><Relationship Id="rId3" Type="http://schemas.openxmlformats.org/officeDocument/2006/relationships/tags" Target="../tags/tag73.xml"/><Relationship Id="rId2" Type="http://schemas.openxmlformats.org/officeDocument/2006/relationships/image" Target="../media/image5.png"/><Relationship Id="rId1" Type="http://schemas.openxmlformats.org/officeDocument/2006/relationships/tags" Target="../tags/tag72.xml"/></Relationships>
</file>

<file path=ppt/slides/_rels/slide38.xml.rels><?xml version="1.0" encoding="UTF-8" standalone="yes"?>
<Relationships xmlns="http://schemas.openxmlformats.org/package/2006/relationships"><Relationship Id="rId5" Type="http://schemas.openxmlformats.org/officeDocument/2006/relationships/notesSlide" Target="../notesSlides/notesSlide38.xml"/><Relationship Id="rId4" Type="http://schemas.openxmlformats.org/officeDocument/2006/relationships/slideLayout" Target="../slideLayouts/slideLayout8.xml"/><Relationship Id="rId3" Type="http://schemas.openxmlformats.org/officeDocument/2006/relationships/tags" Target="../tags/tag75.xml"/><Relationship Id="rId2" Type="http://schemas.openxmlformats.org/officeDocument/2006/relationships/image" Target="../media/image5.png"/><Relationship Id="rId1" Type="http://schemas.openxmlformats.org/officeDocument/2006/relationships/tags" Target="../tags/tag74.xml"/></Relationships>
</file>

<file path=ppt/slides/_rels/slide39.xml.rels><?xml version="1.0" encoding="UTF-8" standalone="yes"?>
<Relationships xmlns="http://schemas.openxmlformats.org/package/2006/relationships"><Relationship Id="rId5" Type="http://schemas.openxmlformats.org/officeDocument/2006/relationships/notesSlide" Target="../notesSlides/notesSlide39.xml"/><Relationship Id="rId4" Type="http://schemas.openxmlformats.org/officeDocument/2006/relationships/slideLayout" Target="../slideLayouts/slideLayout8.xml"/><Relationship Id="rId3" Type="http://schemas.openxmlformats.org/officeDocument/2006/relationships/tags" Target="../tags/tag77.xml"/><Relationship Id="rId2" Type="http://schemas.openxmlformats.org/officeDocument/2006/relationships/image" Target="../media/image5.png"/><Relationship Id="rId1" Type="http://schemas.openxmlformats.org/officeDocument/2006/relationships/tags" Target="../tags/tag76.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8.xml"/><Relationship Id="rId3" Type="http://schemas.openxmlformats.org/officeDocument/2006/relationships/tags" Target="../tags/tag7.xml"/><Relationship Id="rId2" Type="http://schemas.openxmlformats.org/officeDocument/2006/relationships/image" Target="../media/image5.png"/><Relationship Id="rId1" Type="http://schemas.openxmlformats.org/officeDocument/2006/relationships/tags" Target="../tags/tag6.xml"/></Relationships>
</file>

<file path=ppt/slides/_rels/slide40.xml.rels><?xml version="1.0" encoding="UTF-8" standalone="yes"?>
<Relationships xmlns="http://schemas.openxmlformats.org/package/2006/relationships"><Relationship Id="rId5" Type="http://schemas.openxmlformats.org/officeDocument/2006/relationships/notesSlide" Target="../notesSlides/notesSlide40.xml"/><Relationship Id="rId4" Type="http://schemas.openxmlformats.org/officeDocument/2006/relationships/slideLayout" Target="../slideLayouts/slideLayout8.xml"/><Relationship Id="rId3" Type="http://schemas.openxmlformats.org/officeDocument/2006/relationships/tags" Target="../tags/tag79.xml"/><Relationship Id="rId2" Type="http://schemas.openxmlformats.org/officeDocument/2006/relationships/image" Target="../media/image5.png"/><Relationship Id="rId1" Type="http://schemas.openxmlformats.org/officeDocument/2006/relationships/tags" Target="../tags/tag78.xml"/></Relationships>
</file>

<file path=ppt/slides/_rels/slide41.xml.rels><?xml version="1.0" encoding="UTF-8" standalone="yes"?>
<Relationships xmlns="http://schemas.openxmlformats.org/package/2006/relationships"><Relationship Id="rId8" Type="http://schemas.openxmlformats.org/officeDocument/2006/relationships/notesSlide" Target="../notesSlides/notesSlide41.xml"/><Relationship Id="rId7" Type="http://schemas.openxmlformats.org/officeDocument/2006/relationships/vmlDrawing" Target="../drawings/vmlDrawing2.vml"/><Relationship Id="rId6" Type="http://schemas.openxmlformats.org/officeDocument/2006/relationships/slideLayout" Target="../slideLayouts/slideLayout8.xml"/><Relationship Id="rId5" Type="http://schemas.openxmlformats.org/officeDocument/2006/relationships/tags" Target="../tags/tag81.xml"/><Relationship Id="rId4" Type="http://schemas.openxmlformats.org/officeDocument/2006/relationships/image" Target="../media/image5.png"/><Relationship Id="rId3" Type="http://schemas.openxmlformats.org/officeDocument/2006/relationships/tags" Target="../tags/tag80.xml"/><Relationship Id="rId2" Type="http://schemas.openxmlformats.org/officeDocument/2006/relationships/image" Target="../media/image24.emf"/><Relationship Id="rId1" Type="http://schemas.openxmlformats.org/officeDocument/2006/relationships/oleObject" Target="../embeddings/oleObject2.bin"/></Relationships>
</file>

<file path=ppt/slides/_rels/slide42.xml.rels><?xml version="1.0" encoding="UTF-8" standalone="yes"?>
<Relationships xmlns="http://schemas.openxmlformats.org/package/2006/relationships"><Relationship Id="rId6" Type="http://schemas.openxmlformats.org/officeDocument/2006/relationships/notesSlide" Target="../notesSlides/notesSlide42.xml"/><Relationship Id="rId5" Type="http://schemas.openxmlformats.org/officeDocument/2006/relationships/slideLayout" Target="../slideLayouts/slideLayout8.xml"/><Relationship Id="rId4" Type="http://schemas.openxmlformats.org/officeDocument/2006/relationships/tags" Target="../tags/tag83.xml"/><Relationship Id="rId3" Type="http://schemas.openxmlformats.org/officeDocument/2006/relationships/image" Target="../media/image5.png"/><Relationship Id="rId2" Type="http://schemas.openxmlformats.org/officeDocument/2006/relationships/tags" Target="../tags/tag82.xml"/><Relationship Id="rId1" Type="http://schemas.openxmlformats.org/officeDocument/2006/relationships/image" Target="../media/image25.png"/></Relationships>
</file>

<file path=ppt/slides/_rels/slide43.xml.rels><?xml version="1.0" encoding="UTF-8" standalone="yes"?>
<Relationships xmlns="http://schemas.openxmlformats.org/package/2006/relationships"><Relationship Id="rId6" Type="http://schemas.openxmlformats.org/officeDocument/2006/relationships/notesSlide" Target="../notesSlides/notesSlide43.xml"/><Relationship Id="rId5" Type="http://schemas.openxmlformats.org/officeDocument/2006/relationships/slideLayout" Target="../slideLayouts/slideLayout8.xml"/><Relationship Id="rId4" Type="http://schemas.openxmlformats.org/officeDocument/2006/relationships/tags" Target="../tags/tag85.xml"/><Relationship Id="rId3" Type="http://schemas.openxmlformats.org/officeDocument/2006/relationships/image" Target="../media/image5.png"/><Relationship Id="rId2" Type="http://schemas.openxmlformats.org/officeDocument/2006/relationships/tags" Target="../tags/tag84.xml"/><Relationship Id="rId1" Type="http://schemas.openxmlformats.org/officeDocument/2006/relationships/image" Target="../media/image26.png"/></Relationships>
</file>

<file path=ppt/slides/_rels/slide44.xml.rels><?xml version="1.0" encoding="UTF-8" standalone="yes"?>
<Relationships xmlns="http://schemas.openxmlformats.org/package/2006/relationships"><Relationship Id="rId6" Type="http://schemas.openxmlformats.org/officeDocument/2006/relationships/notesSlide" Target="../notesSlides/notesSlide44.xml"/><Relationship Id="rId5" Type="http://schemas.openxmlformats.org/officeDocument/2006/relationships/slideLayout" Target="../slideLayouts/slideLayout8.xml"/><Relationship Id="rId4" Type="http://schemas.openxmlformats.org/officeDocument/2006/relationships/tags" Target="../tags/tag87.xml"/><Relationship Id="rId3" Type="http://schemas.openxmlformats.org/officeDocument/2006/relationships/image" Target="../media/image5.png"/><Relationship Id="rId2" Type="http://schemas.openxmlformats.org/officeDocument/2006/relationships/tags" Target="../tags/tag86.xml"/><Relationship Id="rId1" Type="http://schemas.openxmlformats.org/officeDocument/2006/relationships/image" Target="../media/image27.png"/></Relationships>
</file>

<file path=ppt/slides/_rels/slide45.xml.rels><?xml version="1.0" encoding="UTF-8" standalone="yes"?>
<Relationships xmlns="http://schemas.openxmlformats.org/package/2006/relationships"><Relationship Id="rId6" Type="http://schemas.openxmlformats.org/officeDocument/2006/relationships/notesSlide" Target="../notesSlides/notesSlide45.xml"/><Relationship Id="rId5" Type="http://schemas.openxmlformats.org/officeDocument/2006/relationships/slideLayout" Target="../slideLayouts/slideLayout8.xml"/><Relationship Id="rId4" Type="http://schemas.openxmlformats.org/officeDocument/2006/relationships/tags" Target="../tags/tag89.xml"/><Relationship Id="rId3" Type="http://schemas.openxmlformats.org/officeDocument/2006/relationships/image" Target="../media/image5.png"/><Relationship Id="rId2" Type="http://schemas.openxmlformats.org/officeDocument/2006/relationships/tags" Target="../tags/tag88.xml"/><Relationship Id="rId1" Type="http://schemas.openxmlformats.org/officeDocument/2006/relationships/image" Target="../media/image28.png"/></Relationships>
</file>

<file path=ppt/slides/_rels/slide46.xml.rels><?xml version="1.0" encoding="UTF-8" standalone="yes"?>
<Relationships xmlns="http://schemas.openxmlformats.org/package/2006/relationships"><Relationship Id="rId6" Type="http://schemas.openxmlformats.org/officeDocument/2006/relationships/notesSlide" Target="../notesSlides/notesSlide46.xml"/><Relationship Id="rId5" Type="http://schemas.openxmlformats.org/officeDocument/2006/relationships/slideLayout" Target="../slideLayouts/slideLayout8.xml"/><Relationship Id="rId4" Type="http://schemas.openxmlformats.org/officeDocument/2006/relationships/tags" Target="../tags/tag91.xml"/><Relationship Id="rId3" Type="http://schemas.openxmlformats.org/officeDocument/2006/relationships/image" Target="../media/image5.png"/><Relationship Id="rId2" Type="http://schemas.openxmlformats.org/officeDocument/2006/relationships/tags" Target="../tags/tag90.xml"/><Relationship Id="rId1" Type="http://schemas.openxmlformats.org/officeDocument/2006/relationships/image" Target="../media/image29.png"/></Relationships>
</file>

<file path=ppt/slides/_rels/slide47.xml.rels><?xml version="1.0" encoding="UTF-8" standalone="yes"?>
<Relationships xmlns="http://schemas.openxmlformats.org/package/2006/relationships"><Relationship Id="rId6" Type="http://schemas.openxmlformats.org/officeDocument/2006/relationships/notesSlide" Target="../notesSlides/notesSlide47.xml"/><Relationship Id="rId5" Type="http://schemas.openxmlformats.org/officeDocument/2006/relationships/slideLayout" Target="../slideLayouts/slideLayout8.xml"/><Relationship Id="rId4" Type="http://schemas.openxmlformats.org/officeDocument/2006/relationships/tags" Target="../tags/tag93.xml"/><Relationship Id="rId3" Type="http://schemas.openxmlformats.org/officeDocument/2006/relationships/image" Target="../media/image5.png"/><Relationship Id="rId2" Type="http://schemas.openxmlformats.org/officeDocument/2006/relationships/tags" Target="../tags/tag92.xml"/><Relationship Id="rId1" Type="http://schemas.openxmlformats.org/officeDocument/2006/relationships/image" Target="../media/image30.png"/></Relationships>
</file>

<file path=ppt/slides/_rels/slide48.xml.rels><?xml version="1.0" encoding="UTF-8" standalone="yes"?>
<Relationships xmlns="http://schemas.openxmlformats.org/package/2006/relationships"><Relationship Id="rId5" Type="http://schemas.openxmlformats.org/officeDocument/2006/relationships/notesSlide" Target="../notesSlides/notesSlide48.xml"/><Relationship Id="rId4" Type="http://schemas.openxmlformats.org/officeDocument/2006/relationships/slideLayout" Target="../slideLayouts/slideLayout8.xml"/><Relationship Id="rId3" Type="http://schemas.openxmlformats.org/officeDocument/2006/relationships/tags" Target="../tags/tag95.xml"/><Relationship Id="rId2" Type="http://schemas.openxmlformats.org/officeDocument/2006/relationships/image" Target="../media/image5.png"/><Relationship Id="rId1" Type="http://schemas.openxmlformats.org/officeDocument/2006/relationships/tags" Target="../tags/tag94.xml"/></Relationships>
</file>

<file path=ppt/slides/_rels/slide49.xml.rels><?xml version="1.0" encoding="UTF-8" standalone="yes"?>
<Relationships xmlns="http://schemas.openxmlformats.org/package/2006/relationships"><Relationship Id="rId5" Type="http://schemas.openxmlformats.org/officeDocument/2006/relationships/notesSlide" Target="../notesSlides/notesSlide49.xml"/><Relationship Id="rId4" Type="http://schemas.openxmlformats.org/officeDocument/2006/relationships/slideLayout" Target="../slideLayouts/slideLayout8.xml"/><Relationship Id="rId3" Type="http://schemas.openxmlformats.org/officeDocument/2006/relationships/tags" Target="../tags/tag97.xml"/><Relationship Id="rId2" Type="http://schemas.openxmlformats.org/officeDocument/2006/relationships/image" Target="../media/image5.png"/><Relationship Id="rId1" Type="http://schemas.openxmlformats.org/officeDocument/2006/relationships/tags" Target="../tags/tag96.xml"/></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8.xml"/><Relationship Id="rId4" Type="http://schemas.openxmlformats.org/officeDocument/2006/relationships/tags" Target="../tags/tag9.xml"/><Relationship Id="rId3" Type="http://schemas.openxmlformats.org/officeDocument/2006/relationships/image" Target="../media/image5.png"/><Relationship Id="rId2" Type="http://schemas.openxmlformats.org/officeDocument/2006/relationships/tags" Target="../tags/tag8.xml"/><Relationship Id="rId1" Type="http://schemas.openxmlformats.org/officeDocument/2006/relationships/image" Target="../media/image8.png"/></Relationships>
</file>

<file path=ppt/slides/_rels/slide50.xml.rels><?xml version="1.0" encoding="UTF-8" standalone="yes"?>
<Relationships xmlns="http://schemas.openxmlformats.org/package/2006/relationships"><Relationship Id="rId5" Type="http://schemas.openxmlformats.org/officeDocument/2006/relationships/notesSlide" Target="../notesSlides/notesSlide50.xml"/><Relationship Id="rId4" Type="http://schemas.openxmlformats.org/officeDocument/2006/relationships/slideLayout" Target="../slideLayouts/slideLayout8.xml"/><Relationship Id="rId3" Type="http://schemas.openxmlformats.org/officeDocument/2006/relationships/tags" Target="../tags/tag99.xml"/><Relationship Id="rId2" Type="http://schemas.openxmlformats.org/officeDocument/2006/relationships/image" Target="../media/image5.png"/><Relationship Id="rId1" Type="http://schemas.openxmlformats.org/officeDocument/2006/relationships/tags" Target="../tags/tag98.xml"/></Relationships>
</file>

<file path=ppt/slides/_rels/slide51.xml.rels><?xml version="1.0" encoding="UTF-8" standalone="yes"?>
<Relationships xmlns="http://schemas.openxmlformats.org/package/2006/relationships"><Relationship Id="rId5" Type="http://schemas.openxmlformats.org/officeDocument/2006/relationships/notesSlide" Target="../notesSlides/notesSlide51.xml"/><Relationship Id="rId4" Type="http://schemas.openxmlformats.org/officeDocument/2006/relationships/slideLayout" Target="../slideLayouts/slideLayout8.xml"/><Relationship Id="rId3" Type="http://schemas.openxmlformats.org/officeDocument/2006/relationships/tags" Target="../tags/tag101.xml"/><Relationship Id="rId2" Type="http://schemas.openxmlformats.org/officeDocument/2006/relationships/image" Target="../media/image5.png"/><Relationship Id="rId1" Type="http://schemas.openxmlformats.org/officeDocument/2006/relationships/tags" Target="../tags/tag100.xml"/></Relationships>
</file>

<file path=ppt/slides/_rels/slide52.xml.rels><?xml version="1.0" encoding="UTF-8" standalone="yes"?>
<Relationships xmlns="http://schemas.openxmlformats.org/package/2006/relationships"><Relationship Id="rId6" Type="http://schemas.openxmlformats.org/officeDocument/2006/relationships/notesSlide" Target="../notesSlides/notesSlide52.xml"/><Relationship Id="rId5" Type="http://schemas.openxmlformats.org/officeDocument/2006/relationships/slideLayout" Target="../slideLayouts/slideLayout8.xml"/><Relationship Id="rId4" Type="http://schemas.openxmlformats.org/officeDocument/2006/relationships/tags" Target="../tags/tag103.xml"/><Relationship Id="rId3" Type="http://schemas.openxmlformats.org/officeDocument/2006/relationships/image" Target="../media/image5.png"/><Relationship Id="rId2" Type="http://schemas.openxmlformats.org/officeDocument/2006/relationships/tags" Target="../tags/tag102.xml"/><Relationship Id="rId1" Type="http://schemas.openxmlformats.org/officeDocument/2006/relationships/image" Target="../media/image31.png"/></Relationships>
</file>

<file path=ppt/slides/_rels/slide53.xml.rels><?xml version="1.0" encoding="UTF-8" standalone="yes"?>
<Relationships xmlns="http://schemas.openxmlformats.org/package/2006/relationships"><Relationship Id="rId5" Type="http://schemas.openxmlformats.org/officeDocument/2006/relationships/notesSlide" Target="../notesSlides/notesSlide53.xml"/><Relationship Id="rId4" Type="http://schemas.openxmlformats.org/officeDocument/2006/relationships/slideLayout" Target="../slideLayouts/slideLayout8.xml"/><Relationship Id="rId3" Type="http://schemas.openxmlformats.org/officeDocument/2006/relationships/tags" Target="../tags/tag105.xml"/><Relationship Id="rId2" Type="http://schemas.openxmlformats.org/officeDocument/2006/relationships/image" Target="../media/image5.png"/><Relationship Id="rId1" Type="http://schemas.openxmlformats.org/officeDocument/2006/relationships/tags" Target="../tags/tag104.xml"/></Relationships>
</file>

<file path=ppt/slides/_rels/slide54.xml.rels><?xml version="1.0" encoding="UTF-8" standalone="yes"?>
<Relationships xmlns="http://schemas.openxmlformats.org/package/2006/relationships"><Relationship Id="rId6" Type="http://schemas.openxmlformats.org/officeDocument/2006/relationships/notesSlide" Target="../notesSlides/notesSlide54.xml"/><Relationship Id="rId5" Type="http://schemas.openxmlformats.org/officeDocument/2006/relationships/slideLayout" Target="../slideLayouts/slideLayout8.xml"/><Relationship Id="rId4" Type="http://schemas.openxmlformats.org/officeDocument/2006/relationships/tags" Target="../tags/tag107.xml"/><Relationship Id="rId3" Type="http://schemas.openxmlformats.org/officeDocument/2006/relationships/image" Target="../media/image5.png"/><Relationship Id="rId2" Type="http://schemas.openxmlformats.org/officeDocument/2006/relationships/tags" Target="../tags/tag106.xml"/><Relationship Id="rId1" Type="http://schemas.openxmlformats.org/officeDocument/2006/relationships/image" Target="../media/image18.png"/></Relationships>
</file>

<file path=ppt/slides/_rels/slide55.xml.rels><?xml version="1.0" encoding="UTF-8" standalone="yes"?>
<Relationships xmlns="http://schemas.openxmlformats.org/package/2006/relationships"><Relationship Id="rId6" Type="http://schemas.openxmlformats.org/officeDocument/2006/relationships/notesSlide" Target="../notesSlides/notesSlide55.xml"/><Relationship Id="rId5" Type="http://schemas.openxmlformats.org/officeDocument/2006/relationships/slideLayout" Target="../slideLayouts/slideLayout8.xml"/><Relationship Id="rId4" Type="http://schemas.openxmlformats.org/officeDocument/2006/relationships/tags" Target="../tags/tag109.xml"/><Relationship Id="rId3" Type="http://schemas.openxmlformats.org/officeDocument/2006/relationships/image" Target="../media/image5.png"/><Relationship Id="rId2" Type="http://schemas.openxmlformats.org/officeDocument/2006/relationships/tags" Target="../tags/tag108.xml"/><Relationship Id="rId1" Type="http://schemas.openxmlformats.org/officeDocument/2006/relationships/image" Target="../media/image32.png"/></Relationships>
</file>

<file path=ppt/slides/_rels/slide56.xml.rels><?xml version="1.0" encoding="UTF-8" standalone="yes"?>
<Relationships xmlns="http://schemas.openxmlformats.org/package/2006/relationships"><Relationship Id="rId6" Type="http://schemas.openxmlformats.org/officeDocument/2006/relationships/notesSlide" Target="../notesSlides/notesSlide56.xml"/><Relationship Id="rId5" Type="http://schemas.openxmlformats.org/officeDocument/2006/relationships/slideLayout" Target="../slideLayouts/slideLayout8.xml"/><Relationship Id="rId4" Type="http://schemas.openxmlformats.org/officeDocument/2006/relationships/tags" Target="../tags/tag111.xml"/><Relationship Id="rId3" Type="http://schemas.openxmlformats.org/officeDocument/2006/relationships/image" Target="../media/image5.png"/><Relationship Id="rId2" Type="http://schemas.openxmlformats.org/officeDocument/2006/relationships/tags" Target="../tags/tag110.xml"/><Relationship Id="rId1" Type="http://schemas.openxmlformats.org/officeDocument/2006/relationships/image" Target="../media/image33.png"/></Relationships>
</file>

<file path=ppt/slides/_rels/slide57.xml.rels><?xml version="1.0" encoding="UTF-8" standalone="yes"?>
<Relationships xmlns="http://schemas.openxmlformats.org/package/2006/relationships"><Relationship Id="rId6" Type="http://schemas.openxmlformats.org/officeDocument/2006/relationships/notesSlide" Target="../notesSlides/notesSlide57.xml"/><Relationship Id="rId5" Type="http://schemas.openxmlformats.org/officeDocument/2006/relationships/slideLayout" Target="../slideLayouts/slideLayout8.xml"/><Relationship Id="rId4" Type="http://schemas.openxmlformats.org/officeDocument/2006/relationships/tags" Target="../tags/tag113.xml"/><Relationship Id="rId3" Type="http://schemas.openxmlformats.org/officeDocument/2006/relationships/image" Target="../media/image5.png"/><Relationship Id="rId2" Type="http://schemas.openxmlformats.org/officeDocument/2006/relationships/tags" Target="../tags/tag112.xml"/><Relationship Id="rId1" Type="http://schemas.openxmlformats.org/officeDocument/2006/relationships/image" Target="../media/image34.png"/></Relationships>
</file>

<file path=ppt/slides/_rels/slide58.xml.rels><?xml version="1.0" encoding="UTF-8" standalone="yes"?>
<Relationships xmlns="http://schemas.openxmlformats.org/package/2006/relationships"><Relationship Id="rId5" Type="http://schemas.openxmlformats.org/officeDocument/2006/relationships/notesSlide" Target="../notesSlides/notesSlide58.xml"/><Relationship Id="rId4" Type="http://schemas.openxmlformats.org/officeDocument/2006/relationships/slideLayout" Target="../slideLayouts/slideLayout8.xml"/><Relationship Id="rId3" Type="http://schemas.openxmlformats.org/officeDocument/2006/relationships/tags" Target="../tags/tag115.xml"/><Relationship Id="rId2" Type="http://schemas.openxmlformats.org/officeDocument/2006/relationships/image" Target="../media/image5.png"/><Relationship Id="rId1" Type="http://schemas.openxmlformats.org/officeDocument/2006/relationships/tags" Target="../tags/tag114.xml"/></Relationships>
</file>

<file path=ppt/slides/_rels/slide59.xml.rels><?xml version="1.0" encoding="UTF-8" standalone="yes"?>
<Relationships xmlns="http://schemas.openxmlformats.org/package/2006/relationships"><Relationship Id="rId5" Type="http://schemas.openxmlformats.org/officeDocument/2006/relationships/notesSlide" Target="../notesSlides/notesSlide59.xml"/><Relationship Id="rId4" Type="http://schemas.openxmlformats.org/officeDocument/2006/relationships/slideLayout" Target="../slideLayouts/slideLayout8.xml"/><Relationship Id="rId3" Type="http://schemas.openxmlformats.org/officeDocument/2006/relationships/tags" Target="../tags/tag117.xml"/><Relationship Id="rId2" Type="http://schemas.openxmlformats.org/officeDocument/2006/relationships/image" Target="../media/image5.png"/><Relationship Id="rId1" Type="http://schemas.openxmlformats.org/officeDocument/2006/relationships/tags" Target="../tags/tag116.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8.xml"/><Relationship Id="rId3" Type="http://schemas.openxmlformats.org/officeDocument/2006/relationships/tags" Target="../tags/tag11.xml"/><Relationship Id="rId2" Type="http://schemas.openxmlformats.org/officeDocument/2006/relationships/image" Target="../media/image5.png"/><Relationship Id="rId1" Type="http://schemas.openxmlformats.org/officeDocument/2006/relationships/tags" Target="../tags/tag10.xml"/></Relationships>
</file>

<file path=ppt/slides/_rels/slide60.xml.rels><?xml version="1.0" encoding="UTF-8" standalone="yes"?>
<Relationships xmlns="http://schemas.openxmlformats.org/package/2006/relationships"><Relationship Id="rId5" Type="http://schemas.openxmlformats.org/officeDocument/2006/relationships/notesSlide" Target="../notesSlides/notesSlide60.xml"/><Relationship Id="rId4" Type="http://schemas.openxmlformats.org/officeDocument/2006/relationships/slideLayout" Target="../slideLayouts/slideLayout8.xml"/><Relationship Id="rId3" Type="http://schemas.openxmlformats.org/officeDocument/2006/relationships/tags" Target="../tags/tag119.xml"/><Relationship Id="rId2" Type="http://schemas.openxmlformats.org/officeDocument/2006/relationships/image" Target="../media/image5.png"/><Relationship Id="rId1" Type="http://schemas.openxmlformats.org/officeDocument/2006/relationships/tags" Target="../tags/tag118.xml"/></Relationships>
</file>

<file path=ppt/slides/_rels/slide61.xml.rels><?xml version="1.0" encoding="UTF-8" standalone="yes"?>
<Relationships xmlns="http://schemas.openxmlformats.org/package/2006/relationships"><Relationship Id="rId5" Type="http://schemas.openxmlformats.org/officeDocument/2006/relationships/notesSlide" Target="../notesSlides/notesSlide61.xml"/><Relationship Id="rId4" Type="http://schemas.openxmlformats.org/officeDocument/2006/relationships/slideLayout" Target="../slideLayouts/slideLayout8.xml"/><Relationship Id="rId3" Type="http://schemas.openxmlformats.org/officeDocument/2006/relationships/tags" Target="../tags/tag121.xml"/><Relationship Id="rId2" Type="http://schemas.openxmlformats.org/officeDocument/2006/relationships/image" Target="../media/image5.png"/><Relationship Id="rId1" Type="http://schemas.openxmlformats.org/officeDocument/2006/relationships/tags" Target="../tags/tag120.xml"/></Relationships>
</file>

<file path=ppt/slides/_rels/slide62.xml.rels><?xml version="1.0" encoding="UTF-8" standalone="yes"?>
<Relationships xmlns="http://schemas.openxmlformats.org/package/2006/relationships"><Relationship Id="rId5" Type="http://schemas.openxmlformats.org/officeDocument/2006/relationships/notesSlide" Target="../notesSlides/notesSlide62.xml"/><Relationship Id="rId4" Type="http://schemas.openxmlformats.org/officeDocument/2006/relationships/slideLayout" Target="../slideLayouts/slideLayout8.xml"/><Relationship Id="rId3" Type="http://schemas.openxmlformats.org/officeDocument/2006/relationships/tags" Target="../tags/tag123.xml"/><Relationship Id="rId2" Type="http://schemas.openxmlformats.org/officeDocument/2006/relationships/image" Target="../media/image5.png"/><Relationship Id="rId1" Type="http://schemas.openxmlformats.org/officeDocument/2006/relationships/tags" Target="../tags/tag122.xml"/></Relationships>
</file>

<file path=ppt/slides/_rels/slide63.xml.rels><?xml version="1.0" encoding="UTF-8" standalone="yes"?>
<Relationships xmlns="http://schemas.openxmlformats.org/package/2006/relationships"><Relationship Id="rId5" Type="http://schemas.openxmlformats.org/officeDocument/2006/relationships/notesSlide" Target="../notesSlides/notesSlide63.xml"/><Relationship Id="rId4" Type="http://schemas.openxmlformats.org/officeDocument/2006/relationships/slideLayout" Target="../slideLayouts/slideLayout8.xml"/><Relationship Id="rId3" Type="http://schemas.openxmlformats.org/officeDocument/2006/relationships/tags" Target="../tags/tag125.xml"/><Relationship Id="rId2" Type="http://schemas.openxmlformats.org/officeDocument/2006/relationships/image" Target="../media/image5.png"/><Relationship Id="rId1" Type="http://schemas.openxmlformats.org/officeDocument/2006/relationships/tags" Target="../tags/tag124.xml"/></Relationships>
</file>

<file path=ppt/slides/_rels/slide64.xml.rels><?xml version="1.0" encoding="UTF-8" standalone="yes"?>
<Relationships xmlns="http://schemas.openxmlformats.org/package/2006/relationships"><Relationship Id="rId5" Type="http://schemas.openxmlformats.org/officeDocument/2006/relationships/notesSlide" Target="../notesSlides/notesSlide64.xml"/><Relationship Id="rId4" Type="http://schemas.openxmlformats.org/officeDocument/2006/relationships/slideLayout" Target="../slideLayouts/slideLayout8.xml"/><Relationship Id="rId3" Type="http://schemas.openxmlformats.org/officeDocument/2006/relationships/tags" Target="../tags/tag127.xml"/><Relationship Id="rId2" Type="http://schemas.openxmlformats.org/officeDocument/2006/relationships/image" Target="../media/image5.png"/><Relationship Id="rId1" Type="http://schemas.openxmlformats.org/officeDocument/2006/relationships/tags" Target="../tags/tag126.xml"/></Relationships>
</file>

<file path=ppt/slides/_rels/slide65.xml.rels><?xml version="1.0" encoding="UTF-8" standalone="yes"?>
<Relationships xmlns="http://schemas.openxmlformats.org/package/2006/relationships"><Relationship Id="rId6" Type="http://schemas.openxmlformats.org/officeDocument/2006/relationships/notesSlide" Target="../notesSlides/notesSlide65.xml"/><Relationship Id="rId5" Type="http://schemas.openxmlformats.org/officeDocument/2006/relationships/slideLayout" Target="../slideLayouts/slideLayout8.xml"/><Relationship Id="rId4" Type="http://schemas.openxmlformats.org/officeDocument/2006/relationships/tags" Target="../tags/tag129.xml"/><Relationship Id="rId3" Type="http://schemas.openxmlformats.org/officeDocument/2006/relationships/image" Target="../media/image5.png"/><Relationship Id="rId2" Type="http://schemas.openxmlformats.org/officeDocument/2006/relationships/tags" Target="../tags/tag128.xml"/><Relationship Id="rId1" Type="http://schemas.openxmlformats.org/officeDocument/2006/relationships/image" Target="../media/image35.png"/></Relationships>
</file>

<file path=ppt/slides/_rels/slide66.xml.rels><?xml version="1.0" encoding="UTF-8" standalone="yes"?>
<Relationships xmlns="http://schemas.openxmlformats.org/package/2006/relationships"><Relationship Id="rId6" Type="http://schemas.openxmlformats.org/officeDocument/2006/relationships/notesSlide" Target="../notesSlides/notesSlide66.xml"/><Relationship Id="rId5" Type="http://schemas.openxmlformats.org/officeDocument/2006/relationships/slideLayout" Target="../slideLayouts/slideLayout8.xml"/><Relationship Id="rId4" Type="http://schemas.openxmlformats.org/officeDocument/2006/relationships/tags" Target="../tags/tag131.xml"/><Relationship Id="rId3" Type="http://schemas.openxmlformats.org/officeDocument/2006/relationships/image" Target="../media/image5.png"/><Relationship Id="rId2" Type="http://schemas.openxmlformats.org/officeDocument/2006/relationships/tags" Target="../tags/tag130.xml"/><Relationship Id="rId1" Type="http://schemas.openxmlformats.org/officeDocument/2006/relationships/image" Target="../media/image36.png"/></Relationships>
</file>

<file path=ppt/slides/_rels/slide67.xml.rels><?xml version="1.0" encoding="UTF-8" standalone="yes"?>
<Relationships xmlns="http://schemas.openxmlformats.org/package/2006/relationships"><Relationship Id="rId6" Type="http://schemas.openxmlformats.org/officeDocument/2006/relationships/notesSlide" Target="../notesSlides/notesSlide67.xml"/><Relationship Id="rId5" Type="http://schemas.openxmlformats.org/officeDocument/2006/relationships/slideLayout" Target="../slideLayouts/slideLayout8.xml"/><Relationship Id="rId4" Type="http://schemas.openxmlformats.org/officeDocument/2006/relationships/tags" Target="../tags/tag133.xml"/><Relationship Id="rId3" Type="http://schemas.openxmlformats.org/officeDocument/2006/relationships/image" Target="../media/image5.png"/><Relationship Id="rId2" Type="http://schemas.openxmlformats.org/officeDocument/2006/relationships/tags" Target="../tags/tag132.xml"/><Relationship Id="rId1" Type="http://schemas.openxmlformats.org/officeDocument/2006/relationships/image" Target="../media/image37.png"/></Relationships>
</file>

<file path=ppt/slides/_rels/slide68.xml.rels><?xml version="1.0" encoding="UTF-8" standalone="yes"?>
<Relationships xmlns="http://schemas.openxmlformats.org/package/2006/relationships"><Relationship Id="rId6" Type="http://schemas.openxmlformats.org/officeDocument/2006/relationships/notesSlide" Target="../notesSlides/notesSlide68.xml"/><Relationship Id="rId5" Type="http://schemas.openxmlformats.org/officeDocument/2006/relationships/slideLayout" Target="../slideLayouts/slideLayout9.xml"/><Relationship Id="rId4" Type="http://schemas.openxmlformats.org/officeDocument/2006/relationships/tags" Target="../tags/tag135.xml"/><Relationship Id="rId3" Type="http://schemas.openxmlformats.org/officeDocument/2006/relationships/image" Target="../media/image5.png"/><Relationship Id="rId2" Type="http://schemas.openxmlformats.org/officeDocument/2006/relationships/tags" Target="../tags/tag134.xml"/><Relationship Id="rId1" Type="http://schemas.openxmlformats.org/officeDocument/2006/relationships/image" Target="../media/image38.png"/></Relationships>
</file>

<file path=ppt/slides/_rels/slide69.xml.rels><?xml version="1.0" encoding="UTF-8" standalone="yes"?>
<Relationships xmlns="http://schemas.openxmlformats.org/package/2006/relationships"><Relationship Id="rId5" Type="http://schemas.openxmlformats.org/officeDocument/2006/relationships/notesSlide" Target="../notesSlides/notesSlide69.xml"/><Relationship Id="rId4" Type="http://schemas.openxmlformats.org/officeDocument/2006/relationships/slideLayout" Target="../slideLayouts/slideLayout7.xml"/><Relationship Id="rId3" Type="http://schemas.openxmlformats.org/officeDocument/2006/relationships/tags" Target="../tags/tag137.xml"/><Relationship Id="rId2" Type="http://schemas.openxmlformats.org/officeDocument/2006/relationships/image" Target="../media/image5.png"/><Relationship Id="rId1" Type="http://schemas.openxmlformats.org/officeDocument/2006/relationships/tags" Target="../tags/tag136.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8.xml"/><Relationship Id="rId3" Type="http://schemas.openxmlformats.org/officeDocument/2006/relationships/tags" Target="../tags/tag13.xml"/><Relationship Id="rId2" Type="http://schemas.openxmlformats.org/officeDocument/2006/relationships/image" Target="../media/image5.png"/><Relationship Id="rId1" Type="http://schemas.openxmlformats.org/officeDocument/2006/relationships/tags" Target="../tags/tag12.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8.xml"/><Relationship Id="rId3" Type="http://schemas.openxmlformats.org/officeDocument/2006/relationships/tags" Target="../tags/tag15.xml"/><Relationship Id="rId2" Type="http://schemas.openxmlformats.org/officeDocument/2006/relationships/image" Target="../media/image5.png"/><Relationship Id="rId1" Type="http://schemas.openxmlformats.org/officeDocument/2006/relationships/tags" Target="../tags/tag14.xm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8.xml"/><Relationship Id="rId4" Type="http://schemas.openxmlformats.org/officeDocument/2006/relationships/tags" Target="../tags/tag17.xml"/><Relationship Id="rId3" Type="http://schemas.openxmlformats.org/officeDocument/2006/relationships/image" Target="../media/image5.png"/><Relationship Id="rId2" Type="http://schemas.openxmlformats.org/officeDocument/2006/relationships/tags" Target="../tags/tag16.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p:cNvSpPr>
            <a:spLocks noGrp="1"/>
          </p:cNvSpPr>
          <p:nvPr>
            <p:ph type="ctrTitle"/>
          </p:nvPr>
        </p:nvSpPr>
        <p:spPr>
          <a:xfrm>
            <a:off x="1524000" y="1596979"/>
            <a:ext cx="9473852" cy="1912983"/>
          </a:xfrm>
        </p:spPr>
        <p:txBody>
          <a:bodyPr/>
          <a:lstStyle/>
          <a:p>
            <a:r>
              <a:rPr lang="zh-CN" altLang="en-US" b="1" dirty="0" smtClean="0">
                <a:latin typeface="方正细倩简体"/>
                <a:ea typeface="方正细倩简体"/>
                <a:cs typeface="方正细倩简体"/>
              </a:rPr>
              <a:t>第</a:t>
            </a:r>
            <a:r>
              <a:rPr lang="en-US" altLang="zh-CN" b="1" dirty="0">
                <a:latin typeface="方正细倩简体"/>
                <a:ea typeface="方正细倩简体"/>
                <a:cs typeface="方正细倩简体"/>
              </a:rPr>
              <a:t>8</a:t>
            </a:r>
            <a:r>
              <a:rPr lang="zh-CN" altLang="en-US" b="1" dirty="0" smtClean="0">
                <a:latin typeface="方正细倩简体"/>
                <a:ea typeface="方正细倩简体"/>
                <a:cs typeface="方正细倩简体"/>
              </a:rPr>
              <a:t>章 在线考试系统（上</a:t>
            </a:r>
            <a:r>
              <a:rPr lang="zh-CN" altLang="en-US" b="1" dirty="0">
                <a:latin typeface="方正细倩简体"/>
                <a:ea typeface="方正细倩简体"/>
                <a:cs typeface="方正细倩简体"/>
              </a:rPr>
              <a:t>）</a:t>
            </a:r>
            <a:endParaRPr lang="zh-CN" altLang="zh-CN" b="1" dirty="0"/>
          </a:p>
        </p:txBody>
      </p:sp>
      <p:sp>
        <p:nvSpPr>
          <p:cNvPr id="5" name="矩形 4"/>
          <p:cNvSpPr/>
          <p:nvPr/>
        </p:nvSpPr>
        <p:spPr>
          <a:xfrm>
            <a:off x="4242844" y="5061593"/>
            <a:ext cx="2726916" cy="1338828"/>
          </a:xfrm>
          <a:prstGeom prst="rect">
            <a:avLst/>
          </a:prstGeom>
        </p:spPr>
        <p:txBody>
          <a:bodyPr wrap="square">
            <a:spAutoFit/>
          </a:bodyPr>
          <a:lstStyle/>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测试需求说明书</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测试需求评审</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测试计划</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1026" name="Picture 2" descr="https://timgsa.baidu.com/timg?image&amp;quality=80&amp;size=b9999_10000&amp;sec=1559040500293&amp;di=006edd8c2842f86010b2ef3740616677&amp;imgtype=0&amp;src=http%3A%2F%2Fimg.mp.itc.cn%2Fupload%2F20170523%2Fd829831d28734adbadc187b731e4a890_th.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968375" y="4982270"/>
            <a:ext cx="2358884" cy="1497474"/>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7251732" y="5269342"/>
            <a:ext cx="1703426" cy="923330"/>
          </a:xfrm>
          <a:prstGeom prst="rect">
            <a:avLst/>
          </a:prstGeom>
        </p:spPr>
        <p:txBody>
          <a:bodyPr wrap="square">
            <a:spAutoFit/>
          </a:bodyPr>
          <a:lstStyle/>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测试方案</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测试用例</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3" name="图片 2"/>
          <p:cNvPicPr>
            <a:picLocks noChangeAspect="1"/>
          </p:cNvPicPr>
          <p:nvPr>
            <p:custDataLst>
              <p:tags r:id="rId2"/>
            </p:custDataLst>
          </p:nvPr>
        </p:nvPicPr>
        <p:blipFill>
          <a:blip r:embed="rId3"/>
          <a:stretch>
            <a:fillRect/>
          </a:stretch>
        </p:blipFill>
        <p:spPr>
          <a:xfrm>
            <a:off x="3940810" y="558800"/>
            <a:ext cx="4514215" cy="10382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4" name="组合 3"/>
          <p:cNvGrpSpPr/>
          <p:nvPr/>
        </p:nvGrpSpPr>
        <p:grpSpPr>
          <a:xfrm>
            <a:off x="5808855" y="1260238"/>
            <a:ext cx="3404717" cy="5185284"/>
            <a:chOff x="4586342" y="1325015"/>
            <a:chExt cx="3404717" cy="4992950"/>
          </a:xfrm>
        </p:grpSpPr>
        <p:pic>
          <p:nvPicPr>
            <p:cNvPr id="296964" name="Picture 4" descr="https://timgsa.baidu.com/timg?image&amp;quality=80&amp;size=b9999_10000&amp;sec=1561009635&amp;di=1489b1c5d386db5d7f394672bccf2770&amp;imgtype=jpg&amp;er=1&amp;src=http%3A%2F%2Fpic.58pic.com%2F58pic%2F11%2F09%2F04%2F14J58PICWaD.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586342" y="1325015"/>
              <a:ext cx="3404717" cy="4906820"/>
            </a:xfrm>
            <a:prstGeom prst="rect">
              <a:avLst/>
            </a:prstGeom>
            <a:noFill/>
            <a:extLst>
              <a:ext uri="{909E8E84-426E-40DD-AFC4-6F175D3DCCD1}">
                <a14:hiddenFill xmlns:a14="http://schemas.microsoft.com/office/drawing/2010/main">
                  <a:solidFill>
                    <a:srgbClr val="FFFFFF"/>
                  </a:solidFill>
                </a14:hiddenFill>
              </a:ext>
            </a:extLst>
          </p:spPr>
        </p:pic>
        <p:sp>
          <p:nvSpPr>
            <p:cNvPr id="8" name="内容占位符 2"/>
            <p:cNvSpPr txBox="1"/>
            <p:nvPr/>
          </p:nvSpPr>
          <p:spPr>
            <a:xfrm>
              <a:off x="5131917" y="1411319"/>
              <a:ext cx="2620605" cy="490664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一</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、概述</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1</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、编写目的</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2</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、适用范围</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二、系统说明</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1</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、系统背景</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2</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、系统功能</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3</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、设计和实现要点</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三、系统的功能性需求</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四、系统的非功能性需求</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五、环境需求</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六、测试人员要求与职责</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七、测试完成标准</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八、测试提交文档</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9" name="内容占位符 2"/>
          <p:cNvSpPr txBox="1"/>
          <p:nvPr/>
        </p:nvSpPr>
        <p:spPr>
          <a:xfrm>
            <a:off x="2007704" y="1434347"/>
            <a:ext cx="2986144" cy="80195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测试需求说明书目录：</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内容占位符 2"/>
          <p:cNvSpPr txBox="1"/>
          <p:nvPr/>
        </p:nvSpPr>
        <p:spPr>
          <a:xfrm>
            <a:off x="2425146" y="1454224"/>
            <a:ext cx="8706679" cy="409180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一、概述</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、编写目的</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本文档是根据“在线考试系统”需求分析说明书编写的测试需求说明书，其目的有以下三点。</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供</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测试人员使用，作为测试的依据。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作为</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项目验收标准之一。</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作为</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软件维护的参考资料。</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内容占位符 2"/>
          <p:cNvSpPr txBox="1"/>
          <p:nvPr/>
        </p:nvSpPr>
        <p:spPr>
          <a:xfrm>
            <a:off x="2311399" y="2408381"/>
            <a:ext cx="4627882" cy="248167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、适用范围</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本文档为内部资料，读者范围为公司内部测试人员、研发人员和相关负责人</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0208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330448" y="1461884"/>
            <a:ext cx="3555799" cy="437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02083"/>
                                        </p:tgtEl>
                                        <p:attrNameLst>
                                          <p:attrName>style.visibility</p:attrName>
                                        </p:attrNameLst>
                                      </p:cBhvr>
                                      <p:to>
                                        <p:strVal val="visible"/>
                                      </p:to>
                                    </p:set>
                                    <p:animEffect transition="in" filter="fade">
                                      <p:cBhvr>
                                        <p:cTn id="11" dur="1000"/>
                                        <p:tgtEl>
                                          <p:spTgt spid="302083"/>
                                        </p:tgtEl>
                                      </p:cBhvr>
                                    </p:animEffect>
                                    <p:anim calcmode="lin" valueType="num">
                                      <p:cBhvr>
                                        <p:cTn id="12" dur="1000" fill="hold"/>
                                        <p:tgtEl>
                                          <p:spTgt spid="302083"/>
                                        </p:tgtEl>
                                        <p:attrNameLst>
                                          <p:attrName>ppt_x</p:attrName>
                                        </p:attrNameLst>
                                      </p:cBhvr>
                                      <p:tavLst>
                                        <p:tav tm="0">
                                          <p:val>
                                            <p:strVal val="#ppt_x"/>
                                          </p:val>
                                        </p:tav>
                                        <p:tav tm="100000">
                                          <p:val>
                                            <p:strVal val="#ppt_x"/>
                                          </p:val>
                                        </p:tav>
                                      </p:tavLst>
                                    </p:anim>
                                    <p:anim calcmode="lin" valueType="num">
                                      <p:cBhvr>
                                        <p:cTn id="13" dur="1000" fill="hold"/>
                                        <p:tgtEl>
                                          <p:spTgt spid="30208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内容占位符 2"/>
          <p:cNvSpPr txBox="1"/>
          <p:nvPr/>
        </p:nvSpPr>
        <p:spPr>
          <a:xfrm>
            <a:off x="5606771" y="1344895"/>
            <a:ext cx="5828749" cy="453907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二、系统说明</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系统背景</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PHP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教学过程中，为了让学生巩固所学的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PHP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知识，掌握</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网站的搭建过程，开发人员结合当前教学趋势开发了用于模拟考试练习的在线考试系统，该系统仅用于内部教学使用。本文档主要用于定义“在线考试系统”系统测试的测试需求。</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03107"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83595" y="1344895"/>
            <a:ext cx="2506458" cy="4984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03107"/>
                                        </p:tgtEl>
                                        <p:attrNameLst>
                                          <p:attrName>style.visibility</p:attrName>
                                        </p:attrNameLst>
                                      </p:cBhvr>
                                      <p:to>
                                        <p:strVal val="visible"/>
                                      </p:to>
                                    </p:set>
                                    <p:animEffect transition="in" filter="barn(inVertical)">
                                      <p:cBhvr>
                                        <p:cTn id="7" dur="500"/>
                                        <p:tgtEl>
                                          <p:spTgt spid="30310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up)">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2027583" y="2070451"/>
            <a:ext cx="9124121" cy="2541304"/>
            <a:chOff x="3873689" y="2130087"/>
            <a:chExt cx="4221651" cy="2541304"/>
          </a:xfrm>
        </p:grpSpPr>
        <p:pic>
          <p:nvPicPr>
            <p:cNvPr id="30413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873689" y="2130087"/>
              <a:ext cx="4221651" cy="2541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内容占位符 2"/>
            <p:cNvSpPr txBox="1"/>
            <p:nvPr/>
          </p:nvSpPr>
          <p:spPr>
            <a:xfrm>
              <a:off x="4843997" y="2239417"/>
              <a:ext cx="2718353" cy="232264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系统功能</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教师</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发布试卷</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学生</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答题</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电脑</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阅卷</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edge">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977883" y="1325017"/>
            <a:ext cx="9557025" cy="458876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系统设计和实现要点</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）在线考试系统为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应用程序，选择</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系统架构。</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）开发平台为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Windows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）浏览器使用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Chrome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，因为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Chrome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浏览器支持</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HTML5</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和</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CSS3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新特性，且提供了很多实用的开发工具，可以方便的对网页进行调试。</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服务器有很多种，其中</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Apache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具有开源、跨平台、速度快且安全性高的特点，最重要的是它对动态</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PHP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网页非常友好，因此选择</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Apache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作为本项目的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服务器</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1828801" y="1344895"/>
            <a:ext cx="3985590" cy="79201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三、系统功能性需求</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3" name="表格 2"/>
          <p:cNvGraphicFramePr>
            <a:graphicFrameLocks noGrp="1"/>
          </p:cNvGraphicFramePr>
          <p:nvPr/>
        </p:nvGraphicFramePr>
        <p:xfrm>
          <a:off x="2216423" y="2139363"/>
          <a:ext cx="8557594" cy="3893688"/>
        </p:xfrm>
        <a:graphic>
          <a:graphicData uri="http://schemas.openxmlformats.org/drawingml/2006/table">
            <a:tbl>
              <a:tblPr firstRow="1" firstCol="1" bandRow="1">
                <a:tableStyleId>{5C22544A-7EE6-4342-B048-85BDC9FD1C3A}</a:tableStyleId>
              </a:tblPr>
              <a:tblGrid>
                <a:gridCol w="3023491"/>
                <a:gridCol w="5534103"/>
              </a:tblGrid>
              <a:tr h="401934">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功能</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子功能</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r>
              <a:tr h="817890">
                <a:tc rowSpan="2">
                  <a:txBody>
                    <a:bodyPr/>
                    <a:lstStyle/>
                    <a:p>
                      <a:pPr algn="ctr">
                        <a:spcAft>
                          <a:spcPts val="0"/>
                        </a:spcAft>
                      </a:pPr>
                      <a:r>
                        <a:rPr lang="zh-CN" sz="2400" kern="100" dirty="0">
                          <a:effectLst/>
                          <a:latin typeface="幼圆" panose="02010509060101010101" pitchFamily="49" charset="-122"/>
                          <a:ea typeface="幼圆" panose="02010509060101010101" pitchFamily="49" charset="-122"/>
                        </a:rPr>
                        <a:t>教师发布试卷</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录入试卷标题、题型、题目、考试时间</a:t>
                      </a:r>
                      <a:endParaRPr lang="zh-CN" sz="2400" kern="100" dirty="0">
                        <a:effectLst/>
                        <a:latin typeface="幼圆" panose="02010509060101010101" pitchFamily="49" charset="-122"/>
                        <a:ea typeface="幼圆" panose="02010509060101010101" pitchFamily="49" charset="-122"/>
                      </a:endParaRPr>
                    </a:p>
                  </a:txBody>
                  <a:tcPr marL="68580" marR="68580" marT="0" marB="0" anchor="ctr"/>
                </a:tc>
              </a:tr>
              <a:tr h="445644">
                <a:tc vMerge="1">
                  <a:tcPr/>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录入每道题目的分数、答案</a:t>
                      </a:r>
                      <a:endParaRPr lang="zh-CN" sz="2400" kern="100" dirty="0">
                        <a:effectLst/>
                        <a:latin typeface="幼圆" panose="02010509060101010101" pitchFamily="49" charset="-122"/>
                        <a:ea typeface="幼圆" panose="02010509060101010101" pitchFamily="49" charset="-122"/>
                      </a:endParaRPr>
                    </a:p>
                  </a:txBody>
                  <a:tcPr marL="68580" marR="68580" marT="0" marB="0" anchor="ctr"/>
                </a:tc>
              </a:tr>
              <a:tr h="445644">
                <a:tc rowSpan="3">
                  <a:txBody>
                    <a:bodyPr/>
                    <a:lstStyle/>
                    <a:p>
                      <a:pPr algn="ctr">
                        <a:spcAft>
                          <a:spcPts val="0"/>
                        </a:spcAft>
                      </a:pPr>
                      <a:r>
                        <a:rPr lang="zh-CN" sz="2400" kern="100">
                          <a:effectLst/>
                          <a:latin typeface="幼圆" panose="02010509060101010101" pitchFamily="49" charset="-122"/>
                          <a:ea typeface="幼圆" panose="02010509060101010101" pitchFamily="49" charset="-122"/>
                        </a:rPr>
                        <a:t>学生答题</a:t>
                      </a:r>
                      <a:endParaRPr lang="zh-CN" sz="2400" kern="10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选择试卷</a:t>
                      </a:r>
                      <a:endParaRPr lang="zh-CN" sz="2400" kern="100" dirty="0">
                        <a:effectLst/>
                        <a:latin typeface="幼圆" panose="02010509060101010101" pitchFamily="49" charset="-122"/>
                        <a:ea typeface="幼圆" panose="02010509060101010101" pitchFamily="49" charset="-122"/>
                      </a:endParaRPr>
                    </a:p>
                  </a:txBody>
                  <a:tcPr marL="68580" marR="68580" marT="0" marB="0" anchor="ctr"/>
                </a:tc>
              </a:tr>
              <a:tr h="445644">
                <a:tc vMerge="1">
                  <a:tcPr/>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答题</a:t>
                      </a:r>
                      <a:endParaRPr lang="zh-CN" sz="2400" kern="100" dirty="0">
                        <a:effectLst/>
                        <a:latin typeface="幼圆" panose="02010509060101010101" pitchFamily="49" charset="-122"/>
                        <a:ea typeface="幼圆" panose="02010509060101010101" pitchFamily="49" charset="-122"/>
                      </a:endParaRPr>
                    </a:p>
                  </a:txBody>
                  <a:tcPr marL="68580" marR="68580" marT="0" marB="0" anchor="ctr"/>
                </a:tc>
              </a:tr>
              <a:tr h="445644">
                <a:tc vMerge="1">
                  <a:tcPr/>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交卷</a:t>
                      </a:r>
                      <a:endParaRPr lang="zh-CN" sz="2400" kern="100" dirty="0">
                        <a:effectLst/>
                        <a:latin typeface="幼圆" panose="02010509060101010101" pitchFamily="49" charset="-122"/>
                        <a:ea typeface="幼圆" panose="02010509060101010101" pitchFamily="49" charset="-122"/>
                      </a:endParaRPr>
                    </a:p>
                  </a:txBody>
                  <a:tcPr marL="68580" marR="68580" marT="0" marB="0" anchor="ctr"/>
                </a:tc>
              </a:tr>
              <a:tr h="445644">
                <a:tc rowSpan="2">
                  <a:txBody>
                    <a:bodyPr/>
                    <a:lstStyle/>
                    <a:p>
                      <a:pPr algn="ctr">
                        <a:spcAft>
                          <a:spcPts val="0"/>
                        </a:spcAft>
                      </a:pPr>
                      <a:r>
                        <a:rPr lang="zh-CN" sz="2400" kern="100">
                          <a:effectLst/>
                          <a:latin typeface="幼圆" panose="02010509060101010101" pitchFamily="49" charset="-122"/>
                          <a:ea typeface="幼圆" panose="02010509060101010101" pitchFamily="49" charset="-122"/>
                        </a:rPr>
                        <a:t>电脑阅卷</a:t>
                      </a:r>
                      <a:endParaRPr lang="zh-CN" sz="2400" kern="10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核对答案</a:t>
                      </a:r>
                      <a:endParaRPr lang="zh-CN" sz="2400" kern="100" dirty="0">
                        <a:effectLst/>
                        <a:latin typeface="幼圆" panose="02010509060101010101" pitchFamily="49" charset="-122"/>
                        <a:ea typeface="幼圆" panose="02010509060101010101" pitchFamily="49" charset="-122"/>
                      </a:endParaRPr>
                    </a:p>
                  </a:txBody>
                  <a:tcPr marL="68580" marR="68580" marT="0" marB="0" anchor="ctr"/>
                </a:tc>
              </a:tr>
              <a:tr h="445644">
                <a:tc vMerge="1">
                  <a:tcPr/>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计算分数</a:t>
                      </a:r>
                      <a:endParaRPr lang="zh-CN" sz="2400" kern="100" dirty="0">
                        <a:effectLst/>
                        <a:latin typeface="幼圆" panose="02010509060101010101" pitchFamily="49" charset="-122"/>
                        <a:ea typeface="幼圆" panose="02010509060101010101" pitchFamily="49" charset="-122"/>
                      </a:endParaRPr>
                    </a:p>
                  </a:txBody>
                  <a:tcPr marL="68580" marR="68580" marT="0" marB="0" anchor="ctr"/>
                </a:tc>
              </a:tr>
            </a:tbl>
          </a:graphicData>
        </a:graphic>
      </p:graphicFrame>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2311399" y="1782218"/>
            <a:ext cx="4407454" cy="352527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四、系统功能性需求</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在线考试系统可以在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PC</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端与移动端使用，本次测试要分别测试该系统在计算机（台式）与手机中的运行情况，即测试系统对终端的兼容性。</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1027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613374" y="1427963"/>
            <a:ext cx="2605915" cy="44639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10275"/>
                                        </p:tgtEl>
                                        <p:attrNameLst>
                                          <p:attrName>style.visibility</p:attrName>
                                        </p:attrNameLst>
                                      </p:cBhvr>
                                      <p:to>
                                        <p:strVal val="visible"/>
                                      </p:to>
                                    </p:set>
                                    <p:animEffect transition="in" filter="fade">
                                      <p:cBhvr>
                                        <p:cTn id="11" dur="1000"/>
                                        <p:tgtEl>
                                          <p:spTgt spid="310275"/>
                                        </p:tgtEl>
                                      </p:cBhvr>
                                    </p:animEffect>
                                    <p:anim calcmode="lin" valueType="num">
                                      <p:cBhvr>
                                        <p:cTn id="12" dur="1000" fill="hold"/>
                                        <p:tgtEl>
                                          <p:spTgt spid="310275"/>
                                        </p:tgtEl>
                                        <p:attrNameLst>
                                          <p:attrName>ppt_x</p:attrName>
                                        </p:attrNameLst>
                                      </p:cBhvr>
                                      <p:tavLst>
                                        <p:tav tm="0">
                                          <p:val>
                                            <p:strVal val="#ppt_x"/>
                                          </p:val>
                                        </p:tav>
                                        <p:tav tm="100000">
                                          <p:val>
                                            <p:strVal val="#ppt_x"/>
                                          </p:val>
                                        </p:tav>
                                      </p:tavLst>
                                    </p:anim>
                                    <p:anim calcmode="lin" valueType="num">
                                      <p:cBhvr>
                                        <p:cTn id="13" dur="1000" fill="hold"/>
                                        <p:tgtEl>
                                          <p:spTgt spid="3102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1828801" y="1295200"/>
            <a:ext cx="3985590" cy="79201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五、环境需求</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4" name="表格 3"/>
          <p:cNvGraphicFramePr>
            <a:graphicFrameLocks noGrp="1"/>
          </p:cNvGraphicFramePr>
          <p:nvPr/>
        </p:nvGraphicFramePr>
        <p:xfrm>
          <a:off x="2057397" y="2623926"/>
          <a:ext cx="8692406" cy="3468756"/>
        </p:xfrm>
        <a:graphic>
          <a:graphicData uri="http://schemas.openxmlformats.org/drawingml/2006/table">
            <a:tbl>
              <a:tblPr firstRow="1" firstCol="1" bandRow="1">
                <a:tableStyleId>{5C22544A-7EE6-4342-B048-85BDC9FD1C3A}</a:tableStyleId>
              </a:tblPr>
              <a:tblGrid>
                <a:gridCol w="1990012"/>
                <a:gridCol w="5060200"/>
                <a:gridCol w="1642194"/>
              </a:tblGrid>
              <a:tr h="578126">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硬件设备</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处理器型号</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内存</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r>
              <a:tr h="1156252">
                <a:tc>
                  <a:txBody>
                    <a:bodyPr/>
                    <a:lstStyle/>
                    <a:p>
                      <a:pPr algn="l">
                        <a:spcAft>
                          <a:spcPts val="0"/>
                        </a:spcAft>
                      </a:pPr>
                      <a:r>
                        <a:rPr lang="zh-CN" sz="2400" kern="100" dirty="0">
                          <a:effectLst/>
                          <a:latin typeface="幼圆" panose="02010509060101010101" pitchFamily="49" charset="-122"/>
                          <a:ea typeface="幼圆" panose="02010509060101010101" pitchFamily="49" charset="-122"/>
                        </a:rPr>
                        <a:t>台式计算机</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Intel(R) Core(TM) i3-4160 CPU @ 3.60GHz </a:t>
                      </a:r>
                      <a:r>
                        <a:rPr lang="en-US" sz="2400" kern="100" dirty="0" err="1">
                          <a:effectLst/>
                          <a:latin typeface="幼圆" panose="02010509060101010101" pitchFamily="49" charset="-122"/>
                          <a:ea typeface="幼圆" panose="02010509060101010101" pitchFamily="49" charset="-122"/>
                        </a:rPr>
                        <a:t>3.60GHz</a:t>
                      </a:r>
                      <a:endParaRPr lang="zh-CN" sz="24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8.0GB</a:t>
                      </a:r>
                      <a:endParaRPr lang="zh-CN" sz="2400" kern="100">
                        <a:effectLst/>
                        <a:latin typeface="幼圆" panose="02010509060101010101" pitchFamily="49" charset="-122"/>
                        <a:ea typeface="幼圆" panose="02010509060101010101" pitchFamily="49" charset="-122"/>
                      </a:endParaRPr>
                    </a:p>
                  </a:txBody>
                  <a:tcPr marL="68580" marR="68580" marT="0" marB="0" anchor="ctr" anchorCtr="1"/>
                </a:tc>
              </a:tr>
              <a:tr h="578126">
                <a:tc>
                  <a:txBody>
                    <a:bodyPr/>
                    <a:lstStyle/>
                    <a:p>
                      <a:pPr algn="just">
                        <a:spcAft>
                          <a:spcPts val="0"/>
                        </a:spcAft>
                      </a:pPr>
                      <a:r>
                        <a:rPr lang="zh-CN" sz="2400" kern="100">
                          <a:effectLst/>
                          <a:latin typeface="幼圆" panose="02010509060101010101" pitchFamily="49" charset="-122"/>
                          <a:ea typeface="幼圆" panose="02010509060101010101" pitchFamily="49" charset="-122"/>
                        </a:rPr>
                        <a:t>手机</a:t>
                      </a:r>
                      <a:endParaRPr lang="zh-CN" sz="2400" kern="10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华为</a:t>
                      </a:r>
                      <a:r>
                        <a:rPr lang="en-US" sz="2400" kern="100" dirty="0">
                          <a:effectLst/>
                          <a:latin typeface="幼圆" panose="02010509060101010101" pitchFamily="49" charset="-122"/>
                          <a:ea typeface="幼圆" panose="02010509060101010101" pitchFamily="49" charset="-122"/>
                        </a:rPr>
                        <a:t> honor AAL-AL20</a:t>
                      </a:r>
                      <a:endParaRPr lang="zh-CN" sz="24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4.0GB</a:t>
                      </a:r>
                      <a:endParaRPr lang="zh-CN" sz="2400" kern="100">
                        <a:effectLst/>
                        <a:latin typeface="幼圆" panose="02010509060101010101" pitchFamily="49" charset="-122"/>
                        <a:ea typeface="幼圆" panose="02010509060101010101" pitchFamily="49" charset="-122"/>
                      </a:endParaRPr>
                    </a:p>
                  </a:txBody>
                  <a:tcPr marL="68580" marR="68580" marT="0" marB="0" anchor="ctr" anchorCtr="1"/>
                </a:tc>
              </a:tr>
              <a:tr h="1156252">
                <a:tc>
                  <a:txBody>
                    <a:bodyPr/>
                    <a:lstStyle/>
                    <a:p>
                      <a:pPr algn="l">
                        <a:spcAft>
                          <a:spcPts val="0"/>
                        </a:spcAft>
                      </a:pPr>
                      <a:r>
                        <a:rPr lang="zh-CN" sz="2400" kern="100">
                          <a:effectLst/>
                          <a:latin typeface="幼圆" panose="02010509060101010101" pitchFamily="49" charset="-122"/>
                          <a:ea typeface="幼圆" panose="02010509060101010101" pitchFamily="49" charset="-122"/>
                        </a:rPr>
                        <a:t>服务器</a:t>
                      </a:r>
                      <a:endParaRPr lang="zh-CN" sz="2400" kern="10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Intel(R) Core(TM) i5-6600KCPU @ 3.50GHz </a:t>
                      </a:r>
                      <a:r>
                        <a:rPr lang="en-US" sz="2400" kern="100" dirty="0" err="1">
                          <a:effectLst/>
                          <a:latin typeface="幼圆" panose="02010509060101010101" pitchFamily="49" charset="-122"/>
                          <a:ea typeface="幼圆" panose="02010509060101010101" pitchFamily="49" charset="-122"/>
                        </a:rPr>
                        <a:t>3.50GHz</a:t>
                      </a:r>
                      <a:endParaRPr lang="zh-CN" sz="24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8.0GB</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r>
            </a:tbl>
          </a:graphicData>
        </a:graphic>
      </p:graphicFrame>
      <p:sp>
        <p:nvSpPr>
          <p:cNvPr id="7" name="内容占位符 2"/>
          <p:cNvSpPr txBox="1"/>
          <p:nvPr/>
        </p:nvSpPr>
        <p:spPr>
          <a:xfrm>
            <a:off x="5083918" y="1939879"/>
            <a:ext cx="2976716" cy="66417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测试硬件环境需求</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arn(inVertic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1828801" y="1295200"/>
            <a:ext cx="3985590" cy="79201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五、环境需求</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内容占位符 2"/>
          <p:cNvSpPr txBox="1"/>
          <p:nvPr/>
        </p:nvSpPr>
        <p:spPr>
          <a:xfrm>
            <a:off x="5083918" y="1910062"/>
            <a:ext cx="2976716" cy="66417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测试软件环境需求</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3" name="表格 2"/>
          <p:cNvGraphicFramePr>
            <a:graphicFrameLocks noGrp="1"/>
          </p:cNvGraphicFramePr>
          <p:nvPr/>
        </p:nvGraphicFramePr>
        <p:xfrm>
          <a:off x="2216426" y="2584171"/>
          <a:ext cx="8442998" cy="3379308"/>
        </p:xfrm>
        <a:graphic>
          <a:graphicData uri="http://schemas.openxmlformats.org/drawingml/2006/table">
            <a:tbl>
              <a:tblPr firstRow="1" firstCol="1" bandRow="1">
                <a:tableStyleId>{5C22544A-7EE6-4342-B048-85BDC9FD1C3A}</a:tableStyleId>
              </a:tblPr>
              <a:tblGrid>
                <a:gridCol w="2932042"/>
                <a:gridCol w="5510956"/>
              </a:tblGrid>
              <a:tr h="563218">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软件名称</a:t>
                      </a:r>
                      <a:r>
                        <a:rPr lang="en-US" sz="2400" kern="100" dirty="0">
                          <a:effectLst/>
                          <a:latin typeface="幼圆" panose="02010509060101010101" pitchFamily="49" charset="-122"/>
                          <a:ea typeface="幼圆" panose="02010509060101010101" pitchFamily="49" charset="-122"/>
                        </a:rPr>
                        <a:t>/</a:t>
                      </a:r>
                      <a:r>
                        <a:rPr lang="zh-CN" sz="2400" kern="100" dirty="0">
                          <a:effectLst/>
                          <a:latin typeface="幼圆" panose="02010509060101010101" pitchFamily="49" charset="-122"/>
                          <a:ea typeface="幼圆" panose="02010509060101010101" pitchFamily="49" charset="-122"/>
                        </a:rPr>
                        <a:t>类型</a:t>
                      </a:r>
                      <a:endParaRPr lang="zh-CN" sz="24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版本</a:t>
                      </a:r>
                      <a:endParaRPr lang="zh-CN" sz="2400" kern="100" dirty="0">
                        <a:effectLst/>
                        <a:latin typeface="幼圆" panose="02010509060101010101" pitchFamily="49" charset="-122"/>
                        <a:ea typeface="幼圆" panose="02010509060101010101" pitchFamily="49" charset="-122"/>
                      </a:endParaRPr>
                    </a:p>
                  </a:txBody>
                  <a:tcPr marL="68580" marR="68580" marT="0" marB="0"/>
                </a:tc>
              </a:tr>
              <a:tr h="563218">
                <a:tc>
                  <a:txBody>
                    <a:bodyPr/>
                    <a:lstStyle/>
                    <a:p>
                      <a:pPr algn="l">
                        <a:spcAft>
                          <a:spcPts val="0"/>
                        </a:spcAft>
                      </a:pPr>
                      <a:r>
                        <a:rPr lang="en-US" sz="2400" kern="100" dirty="0">
                          <a:effectLst/>
                          <a:latin typeface="幼圆" panose="02010509060101010101" pitchFamily="49" charset="-122"/>
                          <a:ea typeface="幼圆" panose="02010509060101010101" pitchFamily="49" charset="-122"/>
                        </a:rPr>
                        <a:t>Windows</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Windows7 </a:t>
                      </a:r>
                      <a:r>
                        <a:rPr lang="zh-CN" sz="2400" kern="100" dirty="0">
                          <a:effectLst/>
                          <a:latin typeface="幼圆" panose="02010509060101010101" pitchFamily="49" charset="-122"/>
                          <a:ea typeface="幼圆" panose="02010509060101010101" pitchFamily="49" charset="-122"/>
                        </a:rPr>
                        <a:t>旗舰版</a:t>
                      </a:r>
                      <a:endParaRPr lang="zh-CN" sz="2400" kern="100" dirty="0">
                        <a:effectLst/>
                        <a:latin typeface="幼圆" panose="02010509060101010101" pitchFamily="49" charset="-122"/>
                        <a:ea typeface="幼圆" panose="02010509060101010101" pitchFamily="49" charset="-122"/>
                      </a:endParaRPr>
                    </a:p>
                  </a:txBody>
                  <a:tcPr marL="68580" marR="68580" marT="0" marB="0"/>
                </a:tc>
              </a:tr>
              <a:tr h="563218">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Android</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Android 8.0.0</a:t>
                      </a:r>
                      <a:endParaRPr lang="zh-CN" sz="2400" kern="100" dirty="0">
                        <a:effectLst/>
                        <a:latin typeface="幼圆" panose="02010509060101010101" pitchFamily="49" charset="-122"/>
                        <a:ea typeface="幼圆" panose="02010509060101010101" pitchFamily="49" charset="-122"/>
                      </a:endParaRPr>
                    </a:p>
                  </a:txBody>
                  <a:tcPr marL="68580" marR="68580" marT="0" marB="0"/>
                </a:tc>
              </a:tr>
              <a:tr h="563218">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Google</a:t>
                      </a:r>
                      <a:r>
                        <a:rPr lang="zh-CN" sz="2400" kern="100" dirty="0">
                          <a:effectLst/>
                          <a:latin typeface="幼圆" panose="02010509060101010101" pitchFamily="49" charset="-122"/>
                          <a:ea typeface="幼圆" panose="02010509060101010101" pitchFamily="49" charset="-122"/>
                        </a:rPr>
                        <a:t>浏览器</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71.0.3578.98</a:t>
                      </a:r>
                      <a:r>
                        <a:rPr lang="zh-CN" sz="2400" kern="100" dirty="0">
                          <a:effectLst/>
                          <a:latin typeface="幼圆" panose="02010509060101010101" pitchFamily="49" charset="-122"/>
                          <a:ea typeface="幼圆" panose="02010509060101010101" pitchFamily="49" charset="-122"/>
                        </a:rPr>
                        <a:t>（</a:t>
                      </a:r>
                      <a:r>
                        <a:rPr lang="en-US" sz="2400" kern="100" dirty="0">
                          <a:effectLst/>
                          <a:latin typeface="幼圆" panose="02010509060101010101" pitchFamily="49" charset="-122"/>
                          <a:ea typeface="幼圆" panose="02010509060101010101" pitchFamily="49" charset="-122"/>
                        </a:rPr>
                        <a:t>64 </a:t>
                      </a:r>
                      <a:r>
                        <a:rPr lang="zh-CN" sz="2400" kern="100" dirty="0">
                          <a:effectLst/>
                          <a:latin typeface="幼圆" panose="02010509060101010101" pitchFamily="49" charset="-122"/>
                          <a:ea typeface="幼圆" panose="02010509060101010101" pitchFamily="49" charset="-122"/>
                        </a:rPr>
                        <a:t>位）</a:t>
                      </a:r>
                      <a:endParaRPr lang="zh-CN" sz="2400" kern="100" dirty="0">
                        <a:effectLst/>
                        <a:latin typeface="幼圆" panose="02010509060101010101" pitchFamily="49" charset="-122"/>
                        <a:ea typeface="幼圆" panose="02010509060101010101" pitchFamily="49" charset="-122"/>
                      </a:endParaRPr>
                    </a:p>
                  </a:txBody>
                  <a:tcPr marL="68580" marR="68580" marT="0" marB="0"/>
                </a:tc>
              </a:tr>
              <a:tr h="563218">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测试工具</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dirty="0" err="1">
                          <a:effectLst/>
                          <a:latin typeface="幼圆" panose="02010509060101010101" pitchFamily="49" charset="-122"/>
                          <a:ea typeface="幼圆" panose="02010509060101010101" pitchFamily="49" charset="-122"/>
                        </a:rPr>
                        <a:t>Selenium+Python</a:t>
                      </a:r>
                      <a:r>
                        <a:rPr lang="zh-CN" sz="2400" kern="100" dirty="0">
                          <a:effectLst/>
                          <a:latin typeface="幼圆" panose="02010509060101010101" pitchFamily="49" charset="-122"/>
                          <a:ea typeface="幼圆" panose="02010509060101010101" pitchFamily="49" charset="-122"/>
                        </a:rPr>
                        <a:t>自动化测试</a:t>
                      </a:r>
                      <a:endParaRPr lang="zh-CN" sz="2400" kern="100" dirty="0">
                        <a:effectLst/>
                        <a:latin typeface="幼圆" panose="02010509060101010101" pitchFamily="49" charset="-122"/>
                        <a:ea typeface="幼圆" panose="02010509060101010101" pitchFamily="49" charset="-122"/>
                      </a:endParaRPr>
                    </a:p>
                  </a:txBody>
                  <a:tcPr marL="68580" marR="68580" marT="0" marB="0"/>
                </a:tc>
              </a:tr>
              <a:tr h="563218">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测试管理工具</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禅道</a:t>
                      </a:r>
                      <a:endParaRPr lang="zh-CN" sz="24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arn(inVertical)">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8.1 </a:t>
            </a:r>
            <a:r>
              <a:rPr lang="zh-CN" altLang="en-US" sz="3200" b="1" dirty="0" smtClean="0">
                <a:solidFill>
                  <a:srgbClr val="1353A2"/>
                </a:solidFill>
                <a:latin typeface="微软雅黑" panose="020B0503020204020204" pitchFamily="34" charset="-122"/>
                <a:ea typeface="微软雅黑" panose="020B0503020204020204" pitchFamily="34" charset="-122"/>
              </a:rPr>
              <a:t>项目简介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7" name="内容占位符 2"/>
          <p:cNvSpPr txBox="1"/>
          <p:nvPr/>
        </p:nvSpPr>
        <p:spPr>
          <a:xfrm>
            <a:off x="6125042" y="1618955"/>
            <a:ext cx="4947149" cy="412586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“在线考试系统”</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是传智播客内部开发的用于教学的一个小项目，目的是让学生具备一定编程能力。“在线考试系统”是一个基于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PHP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语言开发的动态网站，其功能让学生通过网络随时随地的进行模拟考试练习（非正规考试）。</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Picture 2" descr="http://pptdown.pptbz.com/pptbeijing/%E6%97%B6%E5%B0%9A%E5%95%86%E5%8A%A13D%E5%B0%8F%E4%BA%BA%E6%BC%94%E8%AE%B2PPT%E8%83%8C%E6%99%AF%E5%9B%BE%E7%89%87.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2311398" y="1215682"/>
            <a:ext cx="3408984" cy="5016077"/>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 presetClass="entr" presetSubtype="16"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ox(in)">
                                      <p:cBhvr>
                                        <p:cTn id="10"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1828801" y="1295200"/>
            <a:ext cx="3985590" cy="79201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六、测试人员要求与职责</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p:cNvGrpSpPr/>
          <p:nvPr/>
        </p:nvGrpSpPr>
        <p:grpSpPr>
          <a:xfrm>
            <a:off x="3180521" y="1954797"/>
            <a:ext cx="6520070" cy="4240485"/>
            <a:chOff x="3170582" y="1875285"/>
            <a:chExt cx="6520070" cy="4240485"/>
          </a:xfrm>
        </p:grpSpPr>
        <p:pic>
          <p:nvPicPr>
            <p:cNvPr id="31129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170582" y="1875285"/>
              <a:ext cx="6520070" cy="4240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3821596" y="2196547"/>
              <a:ext cx="5347254" cy="332960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本次测试要求测试人员具备以下能力。</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了解</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在线考试系统的设计架构。</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熟悉</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在线考试系统的操作过程。</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掌握</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Python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编程语言基础知识。</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了解</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HTML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基础知识。</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了解</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PHP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基础知识。</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31"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1000" fill="hold"/>
                                        <p:tgtEl>
                                          <p:spTgt spid="4"/>
                                        </p:tgtEl>
                                        <p:attrNameLst>
                                          <p:attrName>ppt_w</p:attrName>
                                        </p:attrNameLst>
                                      </p:cBhvr>
                                      <p:tavLst>
                                        <p:tav tm="0">
                                          <p:val>
                                            <p:fltVal val="0"/>
                                          </p:val>
                                        </p:tav>
                                        <p:tav tm="100000">
                                          <p:val>
                                            <p:strVal val="#ppt_w"/>
                                          </p:val>
                                        </p:tav>
                                      </p:tavLst>
                                    </p:anim>
                                    <p:anim calcmode="lin" valueType="num">
                                      <p:cBhvr>
                                        <p:cTn id="12" dur="1000" fill="hold"/>
                                        <p:tgtEl>
                                          <p:spTgt spid="4"/>
                                        </p:tgtEl>
                                        <p:attrNameLst>
                                          <p:attrName>ppt_h</p:attrName>
                                        </p:attrNameLst>
                                      </p:cBhvr>
                                      <p:tavLst>
                                        <p:tav tm="0">
                                          <p:val>
                                            <p:fltVal val="0"/>
                                          </p:val>
                                        </p:tav>
                                        <p:tav tm="100000">
                                          <p:val>
                                            <p:strVal val="#ppt_h"/>
                                          </p:val>
                                        </p:tav>
                                      </p:tavLst>
                                    </p:anim>
                                    <p:anim calcmode="lin" valueType="num">
                                      <p:cBhvr>
                                        <p:cTn id="13" dur="1000" fill="hold"/>
                                        <p:tgtEl>
                                          <p:spTgt spid="4"/>
                                        </p:tgtEl>
                                        <p:attrNameLst>
                                          <p:attrName>style.rotation</p:attrName>
                                        </p:attrNameLst>
                                      </p:cBhvr>
                                      <p:tavLst>
                                        <p:tav tm="0">
                                          <p:val>
                                            <p:fltVal val="90"/>
                                          </p:val>
                                        </p:tav>
                                        <p:tav tm="100000">
                                          <p:val>
                                            <p:fltVal val="0"/>
                                          </p:val>
                                        </p:tav>
                                      </p:tavLst>
                                    </p:anim>
                                    <p:animEffect transition="in" filter="fade">
                                      <p:cBhvr>
                                        <p:cTn id="14"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3" name="表格 2"/>
          <p:cNvGraphicFramePr>
            <a:graphicFrameLocks noGrp="1"/>
          </p:cNvGraphicFramePr>
          <p:nvPr/>
        </p:nvGraphicFramePr>
        <p:xfrm>
          <a:off x="2087215" y="1769163"/>
          <a:ext cx="8825948" cy="4463274"/>
        </p:xfrm>
        <a:graphic>
          <a:graphicData uri="http://schemas.openxmlformats.org/drawingml/2006/table">
            <a:tbl>
              <a:tblPr firstRow="1" firstCol="1" bandRow="1">
                <a:tableStyleId>{5C22544A-7EE6-4342-B048-85BDC9FD1C3A}</a:tableStyleId>
              </a:tblPr>
              <a:tblGrid>
                <a:gridCol w="1630018"/>
                <a:gridCol w="5138531"/>
                <a:gridCol w="2057399"/>
              </a:tblGrid>
              <a:tr h="467139">
                <a:tc>
                  <a:txBody>
                    <a:bodyPr/>
                    <a:lstStyle/>
                    <a:p>
                      <a:pPr algn="ctr">
                        <a:spcAft>
                          <a:spcPts val="0"/>
                        </a:spcAft>
                      </a:pPr>
                      <a:r>
                        <a:rPr lang="zh-CN" sz="1800" kern="100" dirty="0">
                          <a:effectLst/>
                          <a:latin typeface="幼圆" panose="02010509060101010101" pitchFamily="49" charset="-122"/>
                          <a:ea typeface="幼圆" panose="02010509060101010101" pitchFamily="49" charset="-122"/>
                        </a:rPr>
                        <a:t>角色</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1800" kern="100" dirty="0">
                          <a:effectLst/>
                          <a:latin typeface="幼圆" panose="02010509060101010101" pitchFamily="49" charset="-122"/>
                          <a:ea typeface="幼圆" panose="02010509060101010101" pitchFamily="49" charset="-122"/>
                        </a:rPr>
                        <a:t>职责</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1800" kern="100" dirty="0">
                          <a:effectLst/>
                          <a:latin typeface="幼圆" panose="02010509060101010101" pitchFamily="49" charset="-122"/>
                          <a:ea typeface="幼圆" panose="02010509060101010101" pitchFamily="49" charset="-122"/>
                        </a:rPr>
                        <a:t>备注</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r>
              <a:tr h="1500809">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测试负责人</a:t>
                      </a:r>
                      <a:endParaRPr lang="zh-CN" sz="18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800" kern="100" dirty="0">
                          <a:effectLst/>
                          <a:latin typeface="幼圆" panose="02010509060101010101" pitchFamily="49" charset="-122"/>
                          <a:ea typeface="幼圆" panose="02010509060101010101" pitchFamily="49" charset="-122"/>
                        </a:rPr>
                        <a:t>1</a:t>
                      </a:r>
                      <a:r>
                        <a:rPr lang="zh-CN" sz="1800" kern="100" dirty="0">
                          <a:effectLst/>
                          <a:latin typeface="幼圆" panose="02010509060101010101" pitchFamily="49" charset="-122"/>
                          <a:ea typeface="幼圆" panose="02010509060101010101" pitchFamily="49" charset="-122"/>
                        </a:rPr>
                        <a:t>、对测试过程进行监督管理。</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en-US" sz="1800" kern="100" dirty="0">
                          <a:effectLst/>
                          <a:latin typeface="幼圆" panose="02010509060101010101" pitchFamily="49" charset="-122"/>
                          <a:ea typeface="幼圆" panose="02010509060101010101" pitchFamily="49" charset="-122"/>
                        </a:rPr>
                        <a:t>2</a:t>
                      </a:r>
                      <a:r>
                        <a:rPr lang="zh-CN" sz="1800" kern="100" dirty="0">
                          <a:effectLst/>
                          <a:latin typeface="幼圆" panose="02010509060101010101" pitchFamily="49" charset="-122"/>
                          <a:ea typeface="幼圆" panose="02010509060101010101" pitchFamily="49" charset="-122"/>
                        </a:rPr>
                        <a:t>、组织测试计划、测试方案、测试用例等的评审。</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en-US" sz="1800" kern="100" dirty="0">
                          <a:effectLst/>
                          <a:latin typeface="幼圆" panose="02010509060101010101" pitchFamily="49" charset="-122"/>
                          <a:ea typeface="幼圆" panose="02010509060101010101" pitchFamily="49" charset="-122"/>
                        </a:rPr>
                        <a:t>3</a:t>
                      </a:r>
                      <a:r>
                        <a:rPr lang="zh-CN" sz="1800" kern="100" dirty="0">
                          <a:effectLst/>
                          <a:latin typeface="幼圆" panose="02010509060101010101" pitchFamily="49" charset="-122"/>
                          <a:ea typeface="幼圆" panose="02010509060101010101" pitchFamily="49" charset="-122"/>
                        </a:rPr>
                        <a:t>、获取测试所需要的资源。</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en-US" sz="1800" kern="100" dirty="0">
                          <a:effectLst/>
                          <a:latin typeface="幼圆" panose="02010509060101010101" pitchFamily="49" charset="-122"/>
                          <a:ea typeface="幼圆" panose="02010509060101010101" pitchFamily="49" charset="-122"/>
                        </a:rPr>
                        <a:t>4</a:t>
                      </a:r>
                      <a:r>
                        <a:rPr lang="zh-CN" sz="1800" kern="100" dirty="0">
                          <a:effectLst/>
                          <a:latin typeface="幼圆" panose="02010509060101010101" pitchFamily="49" charset="-122"/>
                          <a:ea typeface="幼圆" panose="02010509060101010101" pitchFamily="49" charset="-122"/>
                        </a:rPr>
                        <a:t>、生成测试计划、测试用例、集成测试方案。</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en-US" sz="1800" kern="100" dirty="0">
                          <a:effectLst/>
                          <a:latin typeface="幼圆" panose="02010509060101010101" pitchFamily="49" charset="-122"/>
                          <a:ea typeface="幼圆" panose="02010509060101010101" pitchFamily="49" charset="-122"/>
                        </a:rPr>
                        <a:t>5</a:t>
                      </a:r>
                      <a:r>
                        <a:rPr lang="zh-CN" sz="1800" kern="100" dirty="0">
                          <a:effectLst/>
                          <a:latin typeface="幼圆" panose="02010509060101010101" pitchFamily="49" charset="-122"/>
                          <a:ea typeface="幼圆" panose="02010509060101010101" pitchFamily="49" charset="-122"/>
                        </a:rPr>
                        <a:t>、主持环境搭建、测试执行。</a:t>
                      </a:r>
                      <a:endParaRPr lang="zh-CN" sz="18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 </a:t>
                      </a:r>
                      <a:endParaRPr lang="zh-CN" sz="1800" kern="100">
                        <a:effectLst/>
                        <a:latin typeface="幼圆" panose="02010509060101010101" pitchFamily="49" charset="-122"/>
                        <a:ea typeface="幼圆" panose="02010509060101010101" pitchFamily="49" charset="-122"/>
                      </a:endParaRPr>
                    </a:p>
                  </a:txBody>
                  <a:tcPr marL="68580" marR="68580" marT="0" marB="0"/>
                </a:tc>
              </a:tr>
              <a:tr h="1470993">
                <a:tc>
                  <a:txBody>
                    <a:bodyPr/>
                    <a:lstStyle/>
                    <a:p>
                      <a:pPr algn="just">
                        <a:lnSpc>
                          <a:spcPct val="300000"/>
                        </a:lnSpc>
                        <a:spcAft>
                          <a:spcPts val="0"/>
                        </a:spcAft>
                      </a:pPr>
                      <a:r>
                        <a:rPr lang="zh-CN" sz="1800" kern="100" dirty="0">
                          <a:effectLst/>
                          <a:latin typeface="幼圆" panose="02010509060101010101" pitchFamily="49" charset="-122"/>
                          <a:ea typeface="幼圆" panose="02010509060101010101" pitchFamily="49" charset="-122"/>
                        </a:rPr>
                        <a:t>测试设计人员</a:t>
                      </a:r>
                      <a:endParaRPr lang="zh-CN" sz="18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800" kern="100" dirty="0">
                          <a:effectLst/>
                          <a:latin typeface="幼圆" panose="02010509060101010101" pitchFamily="49" charset="-122"/>
                          <a:ea typeface="幼圆" panose="02010509060101010101" pitchFamily="49" charset="-122"/>
                        </a:rPr>
                        <a:t>1</a:t>
                      </a:r>
                      <a:r>
                        <a:rPr lang="zh-CN" sz="1800" kern="100" dirty="0">
                          <a:effectLst/>
                          <a:latin typeface="幼圆" panose="02010509060101010101" pitchFamily="49" charset="-122"/>
                          <a:ea typeface="幼圆" panose="02010509060101010101" pitchFamily="49" charset="-122"/>
                        </a:rPr>
                        <a:t>、生成测试需求。</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en-US" sz="1800" kern="100" dirty="0">
                          <a:effectLst/>
                          <a:latin typeface="幼圆" panose="02010509060101010101" pitchFamily="49" charset="-122"/>
                          <a:ea typeface="幼圆" panose="02010509060101010101" pitchFamily="49" charset="-122"/>
                        </a:rPr>
                        <a:t>2</a:t>
                      </a:r>
                      <a:r>
                        <a:rPr lang="zh-CN" sz="1800" kern="100" dirty="0">
                          <a:effectLst/>
                          <a:latin typeface="幼圆" panose="02010509060101010101" pitchFamily="49" charset="-122"/>
                          <a:ea typeface="幼圆" panose="02010509060101010101" pitchFamily="49" charset="-122"/>
                        </a:rPr>
                        <a:t>、生成测试计划。</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en-US" sz="1800" kern="100" dirty="0">
                          <a:effectLst/>
                          <a:latin typeface="幼圆" panose="02010509060101010101" pitchFamily="49" charset="-122"/>
                          <a:ea typeface="幼圆" panose="02010509060101010101" pitchFamily="49" charset="-122"/>
                        </a:rPr>
                        <a:t>3</a:t>
                      </a:r>
                      <a:r>
                        <a:rPr lang="zh-CN" sz="1800" kern="100" dirty="0">
                          <a:effectLst/>
                          <a:latin typeface="幼圆" panose="02010509060101010101" pitchFamily="49" charset="-122"/>
                          <a:ea typeface="幼圆" panose="02010509060101010101" pitchFamily="49" charset="-122"/>
                        </a:rPr>
                        <a:t>、生成测试方案。</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en-US" sz="1800" kern="100" dirty="0">
                          <a:effectLst/>
                          <a:latin typeface="幼圆" panose="02010509060101010101" pitchFamily="49" charset="-122"/>
                          <a:ea typeface="幼圆" panose="02010509060101010101" pitchFamily="49" charset="-122"/>
                        </a:rPr>
                        <a:t>4</a:t>
                      </a:r>
                      <a:r>
                        <a:rPr lang="zh-CN" sz="1800" kern="100" dirty="0">
                          <a:effectLst/>
                          <a:latin typeface="幼圆" panose="02010509060101010101" pitchFamily="49" charset="-122"/>
                          <a:ea typeface="幼圆" panose="02010509060101010101" pitchFamily="49" charset="-122"/>
                        </a:rPr>
                        <a:t>、设计测试用例。</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en-US" sz="1800" kern="100" dirty="0">
                          <a:effectLst/>
                          <a:latin typeface="幼圆" panose="02010509060101010101" pitchFamily="49" charset="-122"/>
                          <a:ea typeface="幼圆" panose="02010509060101010101" pitchFamily="49" charset="-122"/>
                        </a:rPr>
                        <a:t>5</a:t>
                      </a:r>
                      <a:r>
                        <a:rPr lang="zh-CN" sz="1800" kern="100" dirty="0">
                          <a:effectLst/>
                          <a:latin typeface="幼圆" panose="02010509060101010101" pitchFamily="49" charset="-122"/>
                          <a:ea typeface="幼圆" panose="02010509060101010101" pitchFamily="49" charset="-122"/>
                        </a:rPr>
                        <a:t>、整理编写测试报告。</a:t>
                      </a:r>
                      <a:endParaRPr lang="zh-CN" sz="18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测试设计人员与测试执行人员工作并不是界线分明的，有时他们是同一组人员，既是设计人员又是执行人员。</a:t>
                      </a:r>
                      <a:endParaRPr lang="zh-CN" sz="1800" kern="100" dirty="0">
                        <a:effectLst/>
                        <a:latin typeface="幼圆" panose="02010509060101010101" pitchFamily="49" charset="-122"/>
                        <a:ea typeface="幼圆" panose="02010509060101010101" pitchFamily="49" charset="-122"/>
                      </a:endParaRPr>
                    </a:p>
                  </a:txBody>
                  <a:tcPr marL="68580" marR="68580" marT="0" marB="0"/>
                </a:tc>
              </a:tr>
              <a:tr h="849406">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测试执行人员</a:t>
                      </a:r>
                      <a:endParaRPr lang="zh-CN" sz="18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800" kern="100" dirty="0">
                          <a:effectLst/>
                          <a:latin typeface="幼圆" panose="02010509060101010101" pitchFamily="49" charset="-122"/>
                          <a:ea typeface="幼圆" panose="02010509060101010101" pitchFamily="49" charset="-122"/>
                        </a:rPr>
                        <a:t>1</a:t>
                      </a:r>
                      <a:r>
                        <a:rPr lang="zh-CN" sz="1800" kern="100" dirty="0">
                          <a:effectLst/>
                          <a:latin typeface="幼圆" panose="02010509060101010101" pitchFamily="49" charset="-122"/>
                          <a:ea typeface="幼圆" panose="02010509060101010101" pitchFamily="49" charset="-122"/>
                        </a:rPr>
                        <a:t>、负责搭建测试环境。</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en-US" sz="1800" kern="100" dirty="0">
                          <a:effectLst/>
                          <a:latin typeface="幼圆" panose="02010509060101010101" pitchFamily="49" charset="-122"/>
                          <a:ea typeface="幼圆" panose="02010509060101010101" pitchFamily="49" charset="-122"/>
                        </a:rPr>
                        <a:t>2</a:t>
                      </a:r>
                      <a:r>
                        <a:rPr lang="zh-CN" sz="1800" kern="100" dirty="0">
                          <a:effectLst/>
                          <a:latin typeface="幼圆" panose="02010509060101010101" pitchFamily="49" charset="-122"/>
                          <a:ea typeface="幼圆" panose="02010509060101010101" pitchFamily="49" charset="-122"/>
                        </a:rPr>
                        <a:t>、负责具体测试的执行。</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en-US" sz="1800" kern="100" dirty="0">
                          <a:effectLst/>
                          <a:latin typeface="幼圆" panose="02010509060101010101" pitchFamily="49" charset="-122"/>
                          <a:ea typeface="幼圆" panose="02010509060101010101" pitchFamily="49" charset="-122"/>
                        </a:rPr>
                        <a:t>3</a:t>
                      </a:r>
                      <a:r>
                        <a:rPr lang="zh-CN" sz="1800" kern="100" dirty="0">
                          <a:effectLst/>
                          <a:latin typeface="幼圆" panose="02010509060101010101" pitchFamily="49" charset="-122"/>
                          <a:ea typeface="幼圆" panose="02010509060101010101" pitchFamily="49" charset="-122"/>
                        </a:rPr>
                        <a:t>、负责收集测试报告信息。</a:t>
                      </a:r>
                      <a:endParaRPr lang="zh-CN" sz="18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dirty="0">
                          <a:effectLst/>
                          <a:latin typeface="幼圆" panose="02010509060101010101" pitchFamily="49" charset="-122"/>
                          <a:ea typeface="幼圆" panose="02010509060101010101" pitchFamily="49" charset="-122"/>
                        </a:rPr>
                        <a:t> </a:t>
                      </a:r>
                      <a:endParaRPr lang="zh-CN" sz="18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sp>
        <p:nvSpPr>
          <p:cNvPr id="9" name="内容占位符 2"/>
          <p:cNvSpPr txBox="1"/>
          <p:nvPr/>
        </p:nvSpPr>
        <p:spPr>
          <a:xfrm>
            <a:off x="5269943" y="1086475"/>
            <a:ext cx="2989470" cy="67168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测试人员具体职责</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内容占位符 2"/>
          <p:cNvSpPr txBox="1"/>
          <p:nvPr/>
        </p:nvSpPr>
        <p:spPr>
          <a:xfrm>
            <a:off x="1423499" y="1261965"/>
            <a:ext cx="3059049" cy="76220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七、测试完成标准</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p:cNvGrpSpPr/>
          <p:nvPr/>
        </p:nvGrpSpPr>
        <p:grpSpPr>
          <a:xfrm>
            <a:off x="2107091" y="2014230"/>
            <a:ext cx="8994913" cy="3861560"/>
            <a:chOff x="1928190" y="1848678"/>
            <a:chExt cx="8994913" cy="3861560"/>
          </a:xfrm>
        </p:grpSpPr>
        <p:pic>
          <p:nvPicPr>
            <p:cNvPr id="31334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28190" y="1848678"/>
              <a:ext cx="8994913" cy="3861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2694606" y="2290092"/>
              <a:ext cx="7970081" cy="297873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系统</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实现需求分析中的所有功能。</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所有</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测试用例都已经执行</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所有</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重要</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Bug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均已修复并通过回归测试。</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计算机</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端测试无误，可正常答卷、提交试卷、查看分数。</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手机</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端测试无误，可正常答卷、提交试卷、查看分数。</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内容占位符 2"/>
          <p:cNvSpPr txBox="1"/>
          <p:nvPr/>
        </p:nvSpPr>
        <p:spPr>
          <a:xfrm>
            <a:off x="1423499" y="1261965"/>
            <a:ext cx="3059049" cy="76220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八</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、测试提交文档</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3" name="表格 2"/>
          <p:cNvGraphicFramePr>
            <a:graphicFrameLocks noGrp="1"/>
          </p:cNvGraphicFramePr>
          <p:nvPr/>
        </p:nvGraphicFramePr>
        <p:xfrm>
          <a:off x="1898371" y="2004291"/>
          <a:ext cx="9273209" cy="4098335"/>
        </p:xfrm>
        <a:graphic>
          <a:graphicData uri="http://schemas.openxmlformats.org/drawingml/2006/table">
            <a:tbl>
              <a:tblPr firstRow="1" firstCol="1" bandRow="1">
                <a:tableStyleId>{5C22544A-7EE6-4342-B048-85BDC9FD1C3A}</a:tableStyleId>
              </a:tblPr>
              <a:tblGrid>
                <a:gridCol w="1738368"/>
                <a:gridCol w="4876835"/>
                <a:gridCol w="1624847"/>
                <a:gridCol w="1033159"/>
              </a:tblGrid>
              <a:tr h="489787">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文档名称</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主要内容</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面向对象</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备注</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r>
              <a:tr h="789100">
                <a:tc>
                  <a:txBody>
                    <a:bodyPr/>
                    <a:lstStyle/>
                    <a:p>
                      <a:pPr algn="just">
                        <a:spcAft>
                          <a:spcPts val="0"/>
                        </a:spcAft>
                      </a:pPr>
                      <a:r>
                        <a:rPr lang="zh-CN" sz="2000" kern="100">
                          <a:effectLst/>
                          <a:latin typeface="幼圆" panose="02010509060101010101" pitchFamily="49" charset="-122"/>
                          <a:ea typeface="幼圆" panose="02010509060101010101" pitchFamily="49" charset="-122"/>
                        </a:rPr>
                        <a:t>测试需求分析</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测试要完成的任务及任务分工。</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公司内部</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979572">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测试计划</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规定测试执行过程，包括环境搭建、人员分配、测试组织和进度要求等。</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公司内部</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979572">
                <a:tc>
                  <a:txBody>
                    <a:bodyPr/>
                    <a:lstStyle/>
                    <a:p>
                      <a:pPr algn="just">
                        <a:spcAft>
                          <a:spcPts val="0"/>
                        </a:spcAft>
                      </a:pPr>
                      <a:r>
                        <a:rPr lang="zh-CN" sz="2000" kern="100">
                          <a:effectLst/>
                          <a:latin typeface="幼圆" panose="02010509060101010101" pitchFamily="49" charset="-122"/>
                          <a:ea typeface="幼圆" panose="02010509060101010101" pitchFamily="49" charset="-122"/>
                        </a:rPr>
                        <a:t>测试用例</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量化测试输入、执行条件和预期结果，指导测试执行。</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公司内部</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860304">
                <a:tc>
                  <a:txBody>
                    <a:bodyPr/>
                    <a:lstStyle/>
                    <a:p>
                      <a:pPr algn="just">
                        <a:spcAft>
                          <a:spcPts val="0"/>
                        </a:spcAft>
                      </a:pPr>
                      <a:r>
                        <a:rPr lang="zh-CN" sz="2000" kern="100">
                          <a:effectLst/>
                          <a:latin typeface="幼圆" panose="02010509060101010101" pitchFamily="49" charset="-122"/>
                          <a:ea typeface="幼圆" panose="02010509060101010101" pitchFamily="49" charset="-122"/>
                        </a:rPr>
                        <a:t>测试报告</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说明阶段和总体测试结果，分析结果带来的影响，为产品下一步实施提供依据。</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公司内部</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 </a:t>
                      </a:r>
                      <a:endParaRPr lang="zh-CN" sz="20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3662019"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8.3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测试需求评审</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4" name="表格 3"/>
          <p:cNvGraphicFramePr>
            <a:graphicFrameLocks noGrp="1"/>
          </p:cNvGraphicFramePr>
          <p:nvPr/>
        </p:nvGraphicFramePr>
        <p:xfrm>
          <a:off x="1617043" y="1530416"/>
          <a:ext cx="9519388" cy="4331370"/>
        </p:xfrm>
        <a:graphic>
          <a:graphicData uri="http://schemas.openxmlformats.org/drawingml/2006/table">
            <a:tbl>
              <a:tblPr firstRow="1" firstCol="1" bandRow="1">
                <a:tableStyleId>{5C22544A-7EE6-4342-B048-85BDC9FD1C3A}</a:tableStyleId>
              </a:tblPr>
              <a:tblGrid>
                <a:gridCol w="1586192"/>
                <a:gridCol w="1586192"/>
                <a:gridCol w="1587310"/>
                <a:gridCol w="1586192"/>
                <a:gridCol w="1586192"/>
                <a:gridCol w="1587310"/>
              </a:tblGrid>
              <a:tr h="468256">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评审时间</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1800" kern="100" dirty="0">
                          <a:effectLst/>
                          <a:latin typeface="幼圆" panose="02010509060101010101" pitchFamily="49" charset="-122"/>
                          <a:ea typeface="幼圆" panose="02010509060101010101" pitchFamily="49" charset="-122"/>
                        </a:rPr>
                        <a:t>2019-04-03</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地点</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1800" kern="100" dirty="0">
                          <a:effectLst/>
                          <a:latin typeface="幼圆" panose="02010509060101010101" pitchFamily="49" charset="-122"/>
                          <a:ea typeface="幼圆" panose="02010509060101010101" pitchFamily="49" charset="-122"/>
                        </a:rPr>
                        <a:t>5</a:t>
                      </a:r>
                      <a:r>
                        <a:rPr lang="zh-CN" sz="1800" kern="100" dirty="0">
                          <a:effectLst/>
                          <a:latin typeface="幼圆" panose="02010509060101010101" pitchFamily="49" charset="-122"/>
                          <a:ea typeface="幼圆" panose="02010509060101010101" pitchFamily="49" charset="-122"/>
                        </a:rPr>
                        <a:t>号会议室</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评审方式</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会议</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r>
              <a:tr h="399313">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评审组长</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c gridSpan="5">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高美云</a:t>
                      </a:r>
                      <a:endParaRPr lang="zh-CN" sz="1800" kern="100" dirty="0">
                        <a:effectLst/>
                        <a:latin typeface="幼圆" panose="02010509060101010101" pitchFamily="49" charset="-122"/>
                        <a:ea typeface="幼圆" panose="02010509060101010101" pitchFamily="49" charset="-122"/>
                      </a:endParaRPr>
                    </a:p>
                  </a:txBody>
                  <a:tcPr marL="68580" marR="68580" marT="0" marB="0" anchor="ctr"/>
                </a:tc>
                <a:tc hMerge="1">
                  <a:tcPr/>
                </a:tc>
                <a:tc hMerge="1">
                  <a:tcPr/>
                </a:tc>
                <a:tc hMerge="1">
                  <a:tcPr/>
                </a:tc>
                <a:tc hMerge="1">
                  <a:tcPr/>
                </a:tc>
              </a:tr>
              <a:tr h="445744">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参加人员</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c gridSpan="5">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薛蒙蒙</a:t>
                      </a:r>
                      <a:r>
                        <a:rPr lang="en-US" sz="1800" kern="100" dirty="0">
                          <a:effectLst/>
                          <a:latin typeface="幼圆" panose="02010509060101010101" pitchFamily="49" charset="-122"/>
                          <a:ea typeface="幼圆" panose="02010509060101010101" pitchFamily="49" charset="-122"/>
                        </a:rPr>
                        <a:t>   </a:t>
                      </a:r>
                      <a:r>
                        <a:rPr lang="zh-CN" sz="1800" kern="100" dirty="0">
                          <a:effectLst/>
                          <a:latin typeface="幼圆" panose="02010509060101010101" pitchFamily="49" charset="-122"/>
                          <a:ea typeface="幼圆" panose="02010509060101010101" pitchFamily="49" charset="-122"/>
                        </a:rPr>
                        <a:t>李卓</a:t>
                      </a:r>
                      <a:endParaRPr lang="zh-CN" sz="1800" kern="100" dirty="0">
                        <a:effectLst/>
                        <a:latin typeface="幼圆" panose="02010509060101010101" pitchFamily="49" charset="-122"/>
                        <a:ea typeface="幼圆" panose="02010509060101010101" pitchFamily="49" charset="-122"/>
                      </a:endParaRPr>
                    </a:p>
                  </a:txBody>
                  <a:tcPr marL="68580" marR="68580" marT="0" marB="0" anchor="ctr"/>
                </a:tc>
                <a:tc hMerge="1">
                  <a:tcPr/>
                </a:tc>
                <a:tc hMerge="1">
                  <a:tcPr/>
                </a:tc>
                <a:tc hMerge="1">
                  <a:tcPr/>
                </a:tc>
                <a:tc hMerge="1">
                  <a:tcPr/>
                </a:tc>
              </a:tr>
              <a:tr h="510748">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评审对象</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c gridSpan="5">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在线考试系统——需求说明书</a:t>
                      </a:r>
                      <a:r>
                        <a:rPr lang="en-US" sz="1800" kern="100" dirty="0">
                          <a:effectLst/>
                          <a:latin typeface="幼圆" panose="02010509060101010101" pitchFamily="49" charset="-122"/>
                          <a:ea typeface="幼圆" panose="02010509060101010101" pitchFamily="49" charset="-122"/>
                        </a:rPr>
                        <a:t>_V 1.0_20190402</a:t>
                      </a:r>
                      <a:endParaRPr lang="zh-CN" sz="1800" kern="100" dirty="0">
                        <a:effectLst/>
                        <a:latin typeface="幼圆" panose="02010509060101010101" pitchFamily="49" charset="-122"/>
                        <a:ea typeface="幼圆" panose="02010509060101010101" pitchFamily="49" charset="-122"/>
                      </a:endParaRPr>
                    </a:p>
                  </a:txBody>
                  <a:tcPr marL="68580" marR="68580" marT="0" marB="0" anchor="ctr"/>
                </a:tc>
                <a:tc hMerge="1">
                  <a:tcPr/>
                </a:tc>
                <a:tc hMerge="1">
                  <a:tcPr/>
                </a:tc>
                <a:tc hMerge="1">
                  <a:tcPr/>
                </a:tc>
                <a:tc hMerge="1">
                  <a:tcPr/>
                </a:tc>
              </a:tr>
              <a:tr h="2507309">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评审内容</a:t>
                      </a:r>
                      <a:endParaRPr lang="zh-CN" sz="1800" kern="100" dirty="0">
                        <a:effectLst/>
                        <a:latin typeface="幼圆" panose="02010509060101010101" pitchFamily="49" charset="-122"/>
                        <a:ea typeface="幼圆" panose="02010509060101010101" pitchFamily="49" charset="-122"/>
                      </a:endParaRPr>
                    </a:p>
                  </a:txBody>
                  <a:tcPr marL="68580" marR="68580" marT="0" marB="0" anchor="ctr" anchorCtr="1"/>
                </a:tc>
                <a:tc gridSpan="5">
                  <a:txBody>
                    <a:bodyPr/>
                    <a:lstStyle/>
                    <a:p>
                      <a:pPr marL="0" lvl="0" indent="0" algn="just">
                        <a:spcAft>
                          <a:spcPts val="0"/>
                        </a:spcAft>
                        <a:buFont typeface="+mj-lt"/>
                        <a:buNone/>
                      </a:pPr>
                      <a:r>
                        <a:rPr lang="en-US" altLang="zh-CN" sz="1800" kern="100" dirty="0" smtClean="0">
                          <a:effectLst/>
                          <a:latin typeface="幼圆" panose="02010509060101010101" pitchFamily="49" charset="-122"/>
                          <a:ea typeface="幼圆" panose="02010509060101010101" pitchFamily="49" charset="-122"/>
                        </a:rPr>
                        <a:t>1.</a:t>
                      </a:r>
                      <a:r>
                        <a:rPr lang="zh-CN" sz="1800" kern="100" dirty="0" smtClean="0">
                          <a:effectLst/>
                          <a:latin typeface="幼圆" panose="02010509060101010101" pitchFamily="49" charset="-122"/>
                          <a:ea typeface="幼圆" panose="02010509060101010101" pitchFamily="49" charset="-122"/>
                        </a:rPr>
                        <a:t>用</a:t>
                      </a:r>
                      <a:r>
                        <a:rPr lang="zh-CN" sz="1800" kern="100" dirty="0">
                          <a:effectLst/>
                          <a:latin typeface="幼圆" panose="02010509060101010101" pitchFamily="49" charset="-122"/>
                          <a:ea typeface="幼圆" panose="02010509060101010101" pitchFamily="49" charset="-122"/>
                        </a:rPr>
                        <a:t>词是否清晰？</a:t>
                      </a:r>
                      <a:r>
                        <a:rPr lang="en-US" sz="1800" kern="100" dirty="0">
                          <a:effectLst/>
                          <a:latin typeface="幼圆" panose="02010509060101010101" pitchFamily="49" charset="-122"/>
                          <a:ea typeface="幼圆" panose="02010509060101010101" pitchFamily="49" charset="-122"/>
                        </a:rPr>
                        <a:t>                                     </a:t>
                      </a:r>
                      <a:r>
                        <a:rPr lang="zh-CN" sz="1800" kern="100" dirty="0">
                          <a:effectLst/>
                          <a:latin typeface="幼圆" panose="02010509060101010101" pitchFamily="49" charset="-122"/>
                          <a:ea typeface="幼圆" panose="02010509060101010101" pitchFamily="49" charset="-122"/>
                        </a:rPr>
                        <a:t>是【</a:t>
                      </a:r>
                      <a:r>
                        <a:rPr lang="en-US" sz="1800" kern="100" dirty="0">
                          <a:effectLst/>
                          <a:latin typeface="幼圆" panose="02010509060101010101" pitchFamily="49" charset="-122"/>
                          <a:ea typeface="幼圆" panose="02010509060101010101" pitchFamily="49" charset="-122"/>
                        </a:rPr>
                        <a:t>√</a:t>
                      </a:r>
                      <a:r>
                        <a:rPr lang="zh-CN" sz="1800" kern="100" dirty="0">
                          <a:effectLst/>
                          <a:latin typeface="幼圆" panose="02010509060101010101" pitchFamily="49" charset="-122"/>
                          <a:ea typeface="幼圆" panose="02010509060101010101" pitchFamily="49" charset="-122"/>
                        </a:rPr>
                        <a:t>】否【】</a:t>
                      </a:r>
                      <a:endParaRPr lang="zh-CN" sz="1800" kern="100" dirty="0">
                        <a:effectLst/>
                        <a:latin typeface="幼圆" panose="02010509060101010101" pitchFamily="49" charset="-122"/>
                        <a:ea typeface="幼圆" panose="02010509060101010101" pitchFamily="49" charset="-122"/>
                      </a:endParaRPr>
                    </a:p>
                    <a:p>
                      <a:pPr marL="0" lvl="0" indent="0" algn="just">
                        <a:spcAft>
                          <a:spcPts val="0"/>
                        </a:spcAft>
                        <a:buFont typeface="+mj-lt"/>
                        <a:buNone/>
                      </a:pPr>
                      <a:r>
                        <a:rPr lang="en-US" altLang="zh-CN" sz="1800" kern="100" dirty="0" smtClean="0">
                          <a:effectLst/>
                          <a:latin typeface="幼圆" panose="02010509060101010101" pitchFamily="49" charset="-122"/>
                          <a:ea typeface="幼圆" panose="02010509060101010101" pitchFamily="49" charset="-122"/>
                        </a:rPr>
                        <a:t>2.</a:t>
                      </a:r>
                      <a:r>
                        <a:rPr lang="zh-CN" sz="1800" kern="100" dirty="0" smtClean="0">
                          <a:effectLst/>
                          <a:latin typeface="幼圆" panose="02010509060101010101" pitchFamily="49" charset="-122"/>
                          <a:ea typeface="幼圆" panose="02010509060101010101" pitchFamily="49" charset="-122"/>
                        </a:rPr>
                        <a:t>语句</a:t>
                      </a:r>
                      <a:r>
                        <a:rPr lang="zh-CN" sz="1800" kern="100" dirty="0">
                          <a:effectLst/>
                          <a:latin typeface="幼圆" panose="02010509060101010101" pitchFamily="49" charset="-122"/>
                          <a:ea typeface="幼圆" panose="02010509060101010101" pitchFamily="49" charset="-122"/>
                        </a:rPr>
                        <a:t>是否存在歧义？</a:t>
                      </a:r>
                      <a:r>
                        <a:rPr lang="en-US" sz="1800" kern="100" dirty="0">
                          <a:effectLst/>
                          <a:latin typeface="幼圆" panose="02010509060101010101" pitchFamily="49" charset="-122"/>
                          <a:ea typeface="幼圆" panose="02010509060101010101" pitchFamily="49" charset="-122"/>
                        </a:rPr>
                        <a:t>                                 </a:t>
                      </a:r>
                      <a:r>
                        <a:rPr lang="zh-CN" sz="1800" kern="100" dirty="0">
                          <a:effectLst/>
                          <a:latin typeface="幼圆" panose="02010509060101010101" pitchFamily="49" charset="-122"/>
                          <a:ea typeface="幼圆" panose="02010509060101010101" pitchFamily="49" charset="-122"/>
                        </a:rPr>
                        <a:t>是【】否【</a:t>
                      </a:r>
                      <a:r>
                        <a:rPr lang="en-US" sz="1800" kern="100" dirty="0">
                          <a:effectLst/>
                          <a:latin typeface="幼圆" panose="02010509060101010101" pitchFamily="49" charset="-122"/>
                          <a:ea typeface="幼圆" panose="02010509060101010101" pitchFamily="49" charset="-122"/>
                        </a:rPr>
                        <a:t>√</a:t>
                      </a:r>
                      <a:r>
                        <a:rPr lang="zh-CN" sz="1800" kern="100" dirty="0">
                          <a:effectLst/>
                          <a:latin typeface="幼圆" panose="02010509060101010101" pitchFamily="49" charset="-122"/>
                          <a:ea typeface="幼圆" panose="02010509060101010101" pitchFamily="49" charset="-122"/>
                        </a:rPr>
                        <a:t>】</a:t>
                      </a:r>
                      <a:endParaRPr lang="zh-CN" sz="1800" kern="100" dirty="0">
                        <a:effectLst/>
                        <a:latin typeface="幼圆" panose="02010509060101010101" pitchFamily="49" charset="-122"/>
                        <a:ea typeface="幼圆" panose="02010509060101010101" pitchFamily="49" charset="-122"/>
                      </a:endParaRPr>
                    </a:p>
                    <a:p>
                      <a:pPr marL="0" lvl="0" indent="0" algn="just">
                        <a:spcAft>
                          <a:spcPts val="0"/>
                        </a:spcAft>
                        <a:buFont typeface="+mj-lt"/>
                        <a:buNone/>
                      </a:pPr>
                      <a:r>
                        <a:rPr lang="en-US" altLang="zh-CN" sz="1800" kern="100" dirty="0" smtClean="0">
                          <a:effectLst/>
                          <a:latin typeface="幼圆" panose="02010509060101010101" pitchFamily="49" charset="-122"/>
                          <a:ea typeface="幼圆" panose="02010509060101010101" pitchFamily="49" charset="-122"/>
                        </a:rPr>
                        <a:t>3.</a:t>
                      </a:r>
                      <a:r>
                        <a:rPr lang="zh-CN" sz="1800" kern="100" dirty="0" smtClean="0">
                          <a:effectLst/>
                          <a:latin typeface="幼圆" panose="02010509060101010101" pitchFamily="49" charset="-122"/>
                          <a:ea typeface="幼圆" panose="02010509060101010101" pitchFamily="49" charset="-122"/>
                        </a:rPr>
                        <a:t>是否</a:t>
                      </a:r>
                      <a:r>
                        <a:rPr lang="zh-CN" sz="1800" kern="100" dirty="0">
                          <a:effectLst/>
                          <a:latin typeface="幼圆" panose="02010509060101010101" pitchFamily="49" charset="-122"/>
                          <a:ea typeface="幼圆" panose="02010509060101010101" pitchFamily="49" charset="-122"/>
                        </a:rPr>
                        <a:t>清楚地描述了软件需要做什么？</a:t>
                      </a:r>
                      <a:r>
                        <a:rPr lang="en-US" sz="1800" kern="100" dirty="0">
                          <a:effectLst/>
                          <a:latin typeface="幼圆" panose="02010509060101010101" pitchFamily="49" charset="-122"/>
                          <a:ea typeface="幼圆" panose="02010509060101010101" pitchFamily="49" charset="-122"/>
                        </a:rPr>
                        <a:t>                   </a:t>
                      </a:r>
                      <a:r>
                        <a:rPr lang="zh-CN" sz="1800" kern="100" dirty="0">
                          <a:effectLst/>
                          <a:latin typeface="幼圆" panose="02010509060101010101" pitchFamily="49" charset="-122"/>
                          <a:ea typeface="幼圆" panose="02010509060101010101" pitchFamily="49" charset="-122"/>
                        </a:rPr>
                        <a:t>是【</a:t>
                      </a:r>
                      <a:r>
                        <a:rPr lang="en-US" sz="1800" kern="100" dirty="0">
                          <a:effectLst/>
                          <a:latin typeface="幼圆" panose="02010509060101010101" pitchFamily="49" charset="-122"/>
                          <a:ea typeface="幼圆" panose="02010509060101010101" pitchFamily="49" charset="-122"/>
                        </a:rPr>
                        <a:t>√</a:t>
                      </a:r>
                      <a:r>
                        <a:rPr lang="zh-CN" sz="1800" kern="100" dirty="0">
                          <a:effectLst/>
                          <a:latin typeface="幼圆" panose="02010509060101010101" pitchFamily="49" charset="-122"/>
                          <a:ea typeface="幼圆" panose="02010509060101010101" pitchFamily="49" charset="-122"/>
                        </a:rPr>
                        <a:t>】否【】</a:t>
                      </a:r>
                      <a:endParaRPr lang="zh-CN" sz="1800" kern="100" dirty="0">
                        <a:effectLst/>
                        <a:latin typeface="幼圆" panose="02010509060101010101" pitchFamily="49" charset="-122"/>
                        <a:ea typeface="幼圆" panose="02010509060101010101" pitchFamily="49" charset="-122"/>
                      </a:endParaRPr>
                    </a:p>
                    <a:p>
                      <a:pPr marL="0" lvl="0" indent="0" algn="just">
                        <a:spcAft>
                          <a:spcPts val="0"/>
                        </a:spcAft>
                        <a:buFont typeface="+mj-lt"/>
                        <a:buNone/>
                      </a:pPr>
                      <a:r>
                        <a:rPr lang="en-US" altLang="zh-CN" sz="1800" kern="100" dirty="0" smtClean="0">
                          <a:effectLst/>
                          <a:latin typeface="幼圆" panose="02010509060101010101" pitchFamily="49" charset="-122"/>
                          <a:ea typeface="幼圆" panose="02010509060101010101" pitchFamily="49" charset="-122"/>
                        </a:rPr>
                        <a:t>4.</a:t>
                      </a:r>
                      <a:r>
                        <a:rPr lang="zh-CN" sz="1800" kern="100" dirty="0" smtClean="0">
                          <a:effectLst/>
                          <a:latin typeface="幼圆" panose="02010509060101010101" pitchFamily="49" charset="-122"/>
                          <a:ea typeface="幼圆" panose="02010509060101010101" pitchFamily="49" charset="-122"/>
                        </a:rPr>
                        <a:t>是否</a:t>
                      </a:r>
                      <a:r>
                        <a:rPr lang="zh-CN" sz="1800" kern="100" dirty="0">
                          <a:effectLst/>
                          <a:latin typeface="幼圆" panose="02010509060101010101" pitchFamily="49" charset="-122"/>
                          <a:ea typeface="幼圆" panose="02010509060101010101" pitchFamily="49" charset="-122"/>
                        </a:rPr>
                        <a:t>描述了软件的目标环境，包括软硬件环境？</a:t>
                      </a:r>
                      <a:r>
                        <a:rPr lang="en-US" sz="1800" kern="100" dirty="0">
                          <a:effectLst/>
                          <a:latin typeface="幼圆" panose="02010509060101010101" pitchFamily="49" charset="-122"/>
                          <a:ea typeface="幼圆" panose="02010509060101010101" pitchFamily="49" charset="-122"/>
                        </a:rPr>
                        <a:t>         </a:t>
                      </a:r>
                      <a:r>
                        <a:rPr lang="zh-CN" sz="1800" kern="100" dirty="0">
                          <a:effectLst/>
                          <a:latin typeface="幼圆" panose="02010509060101010101" pitchFamily="49" charset="-122"/>
                          <a:ea typeface="幼圆" panose="02010509060101010101" pitchFamily="49" charset="-122"/>
                        </a:rPr>
                        <a:t>是【</a:t>
                      </a:r>
                      <a:r>
                        <a:rPr lang="en-US" sz="1800" kern="100" dirty="0">
                          <a:effectLst/>
                          <a:latin typeface="幼圆" panose="02010509060101010101" pitchFamily="49" charset="-122"/>
                          <a:ea typeface="幼圆" panose="02010509060101010101" pitchFamily="49" charset="-122"/>
                        </a:rPr>
                        <a:t>√</a:t>
                      </a:r>
                      <a:r>
                        <a:rPr lang="zh-CN" sz="1800" kern="100" dirty="0">
                          <a:effectLst/>
                          <a:latin typeface="幼圆" panose="02010509060101010101" pitchFamily="49" charset="-122"/>
                          <a:ea typeface="幼圆" panose="02010509060101010101" pitchFamily="49" charset="-122"/>
                        </a:rPr>
                        <a:t>】否【】</a:t>
                      </a:r>
                      <a:endParaRPr lang="zh-CN" sz="1800" kern="100" dirty="0">
                        <a:effectLst/>
                        <a:latin typeface="幼圆" panose="02010509060101010101" pitchFamily="49" charset="-122"/>
                        <a:ea typeface="幼圆" panose="02010509060101010101" pitchFamily="49" charset="-122"/>
                      </a:endParaRPr>
                    </a:p>
                    <a:p>
                      <a:pPr marL="0" lvl="0" indent="0" algn="just">
                        <a:spcAft>
                          <a:spcPts val="0"/>
                        </a:spcAft>
                        <a:buFont typeface="+mj-lt"/>
                        <a:buNone/>
                      </a:pPr>
                      <a:r>
                        <a:rPr lang="en-US" altLang="zh-CN" sz="1800" kern="100" dirty="0" smtClean="0">
                          <a:effectLst/>
                          <a:latin typeface="幼圆" panose="02010509060101010101" pitchFamily="49" charset="-122"/>
                          <a:ea typeface="幼圆" panose="02010509060101010101" pitchFamily="49" charset="-122"/>
                        </a:rPr>
                        <a:t>5.</a:t>
                      </a:r>
                      <a:r>
                        <a:rPr lang="zh-CN" sz="1800" kern="100" dirty="0" smtClean="0">
                          <a:effectLst/>
                          <a:latin typeface="幼圆" panose="02010509060101010101" pitchFamily="49" charset="-122"/>
                          <a:ea typeface="幼圆" panose="02010509060101010101" pitchFamily="49" charset="-122"/>
                        </a:rPr>
                        <a:t>需求</a:t>
                      </a:r>
                      <a:r>
                        <a:rPr lang="zh-CN" sz="1800" kern="100" dirty="0">
                          <a:effectLst/>
                          <a:latin typeface="幼圆" panose="02010509060101010101" pitchFamily="49" charset="-122"/>
                          <a:ea typeface="幼圆" panose="02010509060101010101" pitchFamily="49" charset="-122"/>
                        </a:rPr>
                        <a:t>项是否前后一致、彼此不冲突？</a:t>
                      </a:r>
                      <a:r>
                        <a:rPr lang="en-US" sz="1800" kern="100" dirty="0">
                          <a:effectLst/>
                          <a:latin typeface="幼圆" panose="02010509060101010101" pitchFamily="49" charset="-122"/>
                          <a:ea typeface="幼圆" panose="02010509060101010101" pitchFamily="49" charset="-122"/>
                        </a:rPr>
                        <a:t>                   </a:t>
                      </a:r>
                      <a:r>
                        <a:rPr lang="zh-CN" sz="1800" kern="100" dirty="0">
                          <a:effectLst/>
                          <a:latin typeface="幼圆" panose="02010509060101010101" pitchFamily="49" charset="-122"/>
                          <a:ea typeface="幼圆" panose="02010509060101010101" pitchFamily="49" charset="-122"/>
                        </a:rPr>
                        <a:t>是【</a:t>
                      </a:r>
                      <a:r>
                        <a:rPr lang="en-US" sz="1800" kern="100" dirty="0">
                          <a:effectLst/>
                          <a:latin typeface="幼圆" panose="02010509060101010101" pitchFamily="49" charset="-122"/>
                          <a:ea typeface="幼圆" panose="02010509060101010101" pitchFamily="49" charset="-122"/>
                        </a:rPr>
                        <a:t>√</a:t>
                      </a:r>
                      <a:r>
                        <a:rPr lang="zh-CN" sz="1800" kern="100" dirty="0">
                          <a:effectLst/>
                          <a:latin typeface="幼圆" panose="02010509060101010101" pitchFamily="49" charset="-122"/>
                          <a:ea typeface="幼圆" panose="02010509060101010101" pitchFamily="49" charset="-122"/>
                        </a:rPr>
                        <a:t>】否【】</a:t>
                      </a:r>
                      <a:endParaRPr lang="zh-CN" sz="1800" kern="100" dirty="0">
                        <a:effectLst/>
                        <a:latin typeface="幼圆" panose="02010509060101010101" pitchFamily="49" charset="-122"/>
                        <a:ea typeface="幼圆" panose="02010509060101010101" pitchFamily="49" charset="-122"/>
                      </a:endParaRPr>
                    </a:p>
                    <a:p>
                      <a:pPr marL="0" lvl="0" indent="0" algn="just">
                        <a:spcAft>
                          <a:spcPts val="0"/>
                        </a:spcAft>
                        <a:buFont typeface="+mj-lt"/>
                        <a:buNone/>
                      </a:pPr>
                      <a:r>
                        <a:rPr lang="en-US" altLang="zh-CN" sz="1800" kern="100" dirty="0" smtClean="0">
                          <a:effectLst/>
                          <a:latin typeface="幼圆" panose="02010509060101010101" pitchFamily="49" charset="-122"/>
                          <a:ea typeface="幼圆" panose="02010509060101010101" pitchFamily="49" charset="-122"/>
                        </a:rPr>
                        <a:t>6.</a:t>
                      </a:r>
                      <a:r>
                        <a:rPr lang="zh-CN" sz="1800" kern="100" dirty="0" smtClean="0">
                          <a:effectLst/>
                          <a:latin typeface="幼圆" panose="02010509060101010101" pitchFamily="49" charset="-122"/>
                          <a:ea typeface="幼圆" panose="02010509060101010101" pitchFamily="49" charset="-122"/>
                        </a:rPr>
                        <a:t>是否</a:t>
                      </a:r>
                      <a:r>
                        <a:rPr lang="zh-CN" sz="1800" kern="100" dirty="0">
                          <a:effectLst/>
                          <a:latin typeface="幼圆" panose="02010509060101010101" pitchFamily="49" charset="-122"/>
                          <a:ea typeface="幼圆" panose="02010509060101010101" pitchFamily="49" charset="-122"/>
                        </a:rPr>
                        <a:t>清楚地说明了软件的每个输入、输出格式，以及输入与输出之间的对应关系？</a:t>
                      </a:r>
                      <a:r>
                        <a:rPr lang="en-US" sz="1800" kern="100" dirty="0">
                          <a:effectLst/>
                          <a:latin typeface="幼圆" panose="02010509060101010101" pitchFamily="49" charset="-122"/>
                          <a:ea typeface="幼圆" panose="02010509060101010101" pitchFamily="49" charset="-122"/>
                        </a:rPr>
                        <a:t>                                         </a:t>
                      </a:r>
                      <a:r>
                        <a:rPr lang="en-US" sz="1800" kern="100" dirty="0" smtClean="0">
                          <a:effectLst/>
                          <a:latin typeface="幼圆" panose="02010509060101010101" pitchFamily="49" charset="-122"/>
                          <a:ea typeface="幼圆" panose="02010509060101010101" pitchFamily="49" charset="-122"/>
                        </a:rPr>
                        <a:t>      </a:t>
                      </a:r>
                      <a:r>
                        <a:rPr lang="zh-CN" sz="1800" kern="100" dirty="0" smtClean="0">
                          <a:effectLst/>
                          <a:latin typeface="幼圆" panose="02010509060101010101" pitchFamily="49" charset="-122"/>
                          <a:ea typeface="幼圆" panose="02010509060101010101" pitchFamily="49" charset="-122"/>
                        </a:rPr>
                        <a:t>是【</a:t>
                      </a:r>
                      <a:r>
                        <a:rPr lang="en-US" sz="1800" kern="100" dirty="0">
                          <a:effectLst/>
                          <a:latin typeface="幼圆" panose="02010509060101010101" pitchFamily="49" charset="-122"/>
                          <a:ea typeface="幼圆" panose="02010509060101010101" pitchFamily="49" charset="-122"/>
                        </a:rPr>
                        <a:t>√</a:t>
                      </a:r>
                      <a:r>
                        <a:rPr lang="zh-CN" sz="1800" kern="100" dirty="0">
                          <a:effectLst/>
                          <a:latin typeface="幼圆" panose="02010509060101010101" pitchFamily="49" charset="-122"/>
                          <a:ea typeface="幼圆" panose="02010509060101010101" pitchFamily="49" charset="-122"/>
                        </a:rPr>
                        <a:t>】否【】</a:t>
                      </a:r>
                      <a:endParaRPr lang="zh-CN" sz="1800" kern="100" dirty="0">
                        <a:effectLst/>
                        <a:latin typeface="幼圆" panose="02010509060101010101" pitchFamily="49" charset="-122"/>
                        <a:ea typeface="幼圆" panose="02010509060101010101" pitchFamily="49" charset="-122"/>
                      </a:endParaRPr>
                    </a:p>
                    <a:p>
                      <a:pPr marL="0" lvl="0" indent="0" algn="just">
                        <a:spcAft>
                          <a:spcPts val="0"/>
                        </a:spcAft>
                        <a:buFont typeface="+mj-lt"/>
                        <a:buNone/>
                      </a:pPr>
                      <a:r>
                        <a:rPr lang="en-US" altLang="zh-CN" sz="1800" kern="100" dirty="0" smtClean="0">
                          <a:effectLst/>
                          <a:latin typeface="幼圆" panose="02010509060101010101" pitchFamily="49" charset="-122"/>
                          <a:ea typeface="幼圆" panose="02010509060101010101" pitchFamily="49" charset="-122"/>
                        </a:rPr>
                        <a:t>7.</a:t>
                      </a:r>
                      <a:r>
                        <a:rPr lang="zh-CN" sz="1800" kern="100" dirty="0" smtClean="0">
                          <a:effectLst/>
                          <a:latin typeface="幼圆" panose="02010509060101010101" pitchFamily="49" charset="-122"/>
                          <a:ea typeface="幼圆" panose="02010509060101010101" pitchFamily="49" charset="-122"/>
                        </a:rPr>
                        <a:t>是否</a:t>
                      </a:r>
                      <a:r>
                        <a:rPr lang="zh-CN" sz="1800" kern="100" dirty="0">
                          <a:effectLst/>
                          <a:latin typeface="幼圆" panose="02010509060101010101" pitchFamily="49" charset="-122"/>
                          <a:ea typeface="幼圆" panose="02010509060101010101" pitchFamily="49" charset="-122"/>
                        </a:rPr>
                        <a:t>清晰地描述了软件系统的性能要求？</a:t>
                      </a:r>
                      <a:r>
                        <a:rPr lang="en-US" sz="1800" kern="100" dirty="0">
                          <a:effectLst/>
                          <a:latin typeface="幼圆" panose="02010509060101010101" pitchFamily="49" charset="-122"/>
                          <a:ea typeface="幼圆" panose="02010509060101010101" pitchFamily="49" charset="-122"/>
                        </a:rPr>
                        <a:t>               </a:t>
                      </a:r>
                      <a:r>
                        <a:rPr lang="zh-CN" sz="1800" kern="100" dirty="0">
                          <a:effectLst/>
                          <a:latin typeface="幼圆" panose="02010509060101010101" pitchFamily="49" charset="-122"/>
                          <a:ea typeface="幼圆" panose="02010509060101010101" pitchFamily="49" charset="-122"/>
                        </a:rPr>
                        <a:t>是【</a:t>
                      </a:r>
                      <a:r>
                        <a:rPr lang="en-US" sz="1800" kern="100" dirty="0">
                          <a:effectLst/>
                          <a:latin typeface="幼圆" panose="02010509060101010101" pitchFamily="49" charset="-122"/>
                          <a:ea typeface="幼圆" panose="02010509060101010101" pitchFamily="49" charset="-122"/>
                        </a:rPr>
                        <a:t>√</a:t>
                      </a:r>
                      <a:r>
                        <a:rPr lang="zh-CN" sz="1800" kern="100" dirty="0">
                          <a:effectLst/>
                          <a:latin typeface="幼圆" panose="02010509060101010101" pitchFamily="49" charset="-122"/>
                          <a:ea typeface="幼圆" panose="02010509060101010101" pitchFamily="49" charset="-122"/>
                        </a:rPr>
                        <a:t>】否【】</a:t>
                      </a:r>
                      <a:endParaRPr lang="zh-CN" sz="1800" kern="100" dirty="0">
                        <a:effectLst/>
                        <a:latin typeface="幼圆" panose="02010509060101010101" pitchFamily="49" charset="-122"/>
                        <a:ea typeface="幼圆" panose="02010509060101010101" pitchFamily="49" charset="-122"/>
                      </a:endParaRPr>
                    </a:p>
                  </a:txBody>
                  <a:tcPr marL="68580" marR="68580" marT="0" marB="0" anchor="ctr"/>
                </a:tc>
                <a:tc hMerge="1">
                  <a:tcPr/>
                </a:tc>
                <a:tc hMerge="1">
                  <a:tcPr/>
                </a:tc>
                <a:tc hMerge="1">
                  <a:tcPr/>
                </a:tc>
                <a:tc hMerge="1">
                  <a:tcPr/>
                </a:tc>
              </a:tr>
            </a:tbl>
          </a:graphicData>
        </a:graphic>
      </p:graphicFrame>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cove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3662019"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8.3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测试需求评审</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4" name="表格 3"/>
          <p:cNvGraphicFramePr>
            <a:graphicFrameLocks noGrp="1"/>
          </p:cNvGraphicFramePr>
          <p:nvPr/>
        </p:nvGraphicFramePr>
        <p:xfrm>
          <a:off x="1828801" y="1772078"/>
          <a:ext cx="9336504" cy="3762449"/>
        </p:xfrm>
        <a:graphic>
          <a:graphicData uri="http://schemas.openxmlformats.org/drawingml/2006/table">
            <a:tbl>
              <a:tblPr firstRow="1" firstCol="1" bandRow="1">
                <a:tableStyleId>{5C22544A-7EE6-4342-B048-85BDC9FD1C3A}</a:tableStyleId>
              </a:tblPr>
              <a:tblGrid>
                <a:gridCol w="1555719"/>
                <a:gridCol w="7780785"/>
              </a:tblGrid>
              <a:tr h="1344713">
                <a:tc rowSpan="3">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评审过程</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zh-CN" sz="1800" kern="100" dirty="0">
                          <a:effectLst/>
                          <a:latin typeface="幼圆" panose="02010509060101010101" pitchFamily="49" charset="-122"/>
                          <a:ea typeface="幼圆" panose="02010509060101010101" pitchFamily="49" charset="-122"/>
                        </a:rPr>
                        <a:t>记录</a:t>
                      </a:r>
                      <a:endParaRPr lang="zh-CN" sz="18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评审过程记录：</a:t>
                      </a:r>
                      <a:endParaRPr lang="zh-CN" sz="1800" kern="100" dirty="0">
                        <a:effectLst/>
                        <a:latin typeface="幼圆" panose="02010509060101010101" pitchFamily="49" charset="-122"/>
                        <a:ea typeface="幼圆" panose="02010509060101010101" pitchFamily="49" charset="-122"/>
                      </a:endParaRPr>
                    </a:p>
                    <a:p>
                      <a:pPr marL="342900" lvl="0" indent="-342900" algn="just">
                        <a:spcAft>
                          <a:spcPts val="0"/>
                        </a:spcAft>
                        <a:buFont typeface="+mj-lt"/>
                        <a:buAutoNum type="arabicPeriod"/>
                      </a:pPr>
                      <a:r>
                        <a:rPr lang="zh-CN" sz="1800" kern="100" dirty="0">
                          <a:effectLst/>
                          <a:latin typeface="幼圆" panose="02010509060101010101" pitchFamily="49" charset="-122"/>
                          <a:ea typeface="幼圆" panose="02010509060101010101" pitchFamily="49" charset="-122"/>
                        </a:rPr>
                        <a:t>文档模板未按照公司模板设置。</a:t>
                      </a:r>
                      <a:endParaRPr lang="zh-CN" sz="1800" kern="100" dirty="0">
                        <a:effectLst/>
                        <a:latin typeface="幼圆" panose="02010509060101010101" pitchFamily="49" charset="-122"/>
                        <a:ea typeface="幼圆" panose="02010509060101010101" pitchFamily="49" charset="-122"/>
                      </a:endParaRPr>
                    </a:p>
                    <a:p>
                      <a:pPr marL="342900" lvl="0" indent="-342900" algn="just">
                        <a:spcAft>
                          <a:spcPts val="0"/>
                        </a:spcAft>
                        <a:buFont typeface="+mj-lt"/>
                        <a:buAutoNum type="arabicPeriod"/>
                      </a:pPr>
                      <a:r>
                        <a:rPr lang="zh-CN" sz="1800" kern="100" dirty="0">
                          <a:effectLst/>
                          <a:latin typeface="幼圆" panose="02010509060101010101" pitchFamily="49" charset="-122"/>
                          <a:ea typeface="幼圆" panose="02010509060101010101" pitchFamily="49" charset="-122"/>
                        </a:rPr>
                        <a:t>未对笔记本、平板设备的兼容性作测试。</a:t>
                      </a:r>
                      <a:endParaRPr lang="zh-CN" sz="1800" kern="100" dirty="0">
                        <a:effectLst/>
                        <a:latin typeface="幼圆" panose="02010509060101010101" pitchFamily="49" charset="-122"/>
                        <a:ea typeface="幼圆" panose="02010509060101010101" pitchFamily="49" charset="-122"/>
                      </a:endParaRPr>
                    </a:p>
                    <a:p>
                      <a:pPr marL="342900" lvl="0" indent="-342900" algn="just">
                        <a:spcAft>
                          <a:spcPts val="0"/>
                        </a:spcAft>
                        <a:buFont typeface="+mj-lt"/>
                        <a:buAutoNum type="arabicPeriod"/>
                      </a:pPr>
                      <a:r>
                        <a:rPr lang="zh-CN" sz="1800" kern="100" dirty="0">
                          <a:effectLst/>
                          <a:latin typeface="幼圆" panose="02010509060101010101" pitchFamily="49" charset="-122"/>
                          <a:ea typeface="幼圆" panose="02010509060101010101" pitchFamily="49" charset="-122"/>
                        </a:rPr>
                        <a:t>缺少浏览器兼容性测试。</a:t>
                      </a:r>
                      <a:endParaRPr lang="zh-CN" sz="1800" kern="100" dirty="0">
                        <a:effectLst/>
                        <a:latin typeface="幼圆" panose="02010509060101010101" pitchFamily="49" charset="-122"/>
                        <a:ea typeface="幼圆" panose="02010509060101010101" pitchFamily="49" charset="-122"/>
                      </a:endParaRPr>
                    </a:p>
                  </a:txBody>
                  <a:tcPr marL="68580" marR="68580" marT="0" marB="0"/>
                </a:tc>
              </a:tr>
              <a:tr h="672356">
                <a:tc vMerge="1">
                  <a:tcPr/>
                </a:tc>
                <a:tc>
                  <a:txBody>
                    <a:bodyPr/>
                    <a:lstStyle/>
                    <a:p>
                      <a:pPr algn="just">
                        <a:spcAft>
                          <a:spcPts val="0"/>
                        </a:spcAft>
                      </a:pPr>
                      <a:r>
                        <a:rPr lang="zh-CN" sz="1800" kern="100">
                          <a:effectLst/>
                          <a:latin typeface="幼圆" panose="02010509060101010101" pitchFamily="49" charset="-122"/>
                          <a:ea typeface="幼圆" panose="02010509060101010101" pitchFamily="49" charset="-122"/>
                        </a:rPr>
                        <a:t>评审委员确认签字：</a:t>
                      </a:r>
                      <a:endParaRPr lang="zh-CN" sz="1800" kern="100">
                        <a:effectLst/>
                        <a:latin typeface="幼圆" panose="02010509060101010101" pitchFamily="49" charset="-122"/>
                        <a:ea typeface="幼圆" panose="02010509060101010101" pitchFamily="49" charset="-122"/>
                      </a:endParaRPr>
                    </a:p>
                    <a:p>
                      <a:pPr algn="just">
                        <a:spcAft>
                          <a:spcPts val="0"/>
                        </a:spcAft>
                      </a:pPr>
                      <a:r>
                        <a:rPr lang="en-US" sz="1800" kern="100">
                          <a:effectLst/>
                          <a:latin typeface="幼圆" panose="02010509060101010101" pitchFamily="49" charset="-122"/>
                          <a:ea typeface="幼圆" panose="02010509060101010101" pitchFamily="49" charset="-122"/>
                        </a:rPr>
                        <a:t>___________/___________/___________</a:t>
                      </a:r>
                      <a:endParaRPr lang="zh-CN" sz="1800" kern="100">
                        <a:effectLst/>
                        <a:latin typeface="幼圆" panose="02010509060101010101" pitchFamily="49" charset="-122"/>
                        <a:ea typeface="幼圆" panose="02010509060101010101" pitchFamily="49" charset="-122"/>
                      </a:endParaRPr>
                    </a:p>
                  </a:txBody>
                  <a:tcPr marL="68580" marR="68580" marT="0" marB="0"/>
                </a:tc>
              </a:tr>
              <a:tr h="1745380">
                <a:tc vMerge="1">
                  <a:tcPr/>
                </a:tc>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评审组长审批意见：</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zh-CN" sz="1800" kern="100" dirty="0">
                          <a:effectLst/>
                          <a:latin typeface="幼圆" panose="02010509060101010101" pitchFamily="49" charset="-122"/>
                          <a:ea typeface="幼圆" panose="02010509060101010101" pitchFamily="49" charset="-122"/>
                        </a:rPr>
                        <a:t>【】合格</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zh-CN" sz="1800" kern="100" dirty="0">
                          <a:effectLst/>
                          <a:latin typeface="幼圆" panose="02010509060101010101" pitchFamily="49" charset="-122"/>
                          <a:ea typeface="幼圆" panose="02010509060101010101" pitchFamily="49" charset="-122"/>
                        </a:rPr>
                        <a:t>【</a:t>
                      </a:r>
                      <a:r>
                        <a:rPr lang="en-US" sz="1800" kern="100" dirty="0">
                          <a:effectLst/>
                          <a:latin typeface="幼圆" panose="02010509060101010101" pitchFamily="49" charset="-122"/>
                          <a:ea typeface="幼圆" panose="02010509060101010101" pitchFamily="49" charset="-122"/>
                        </a:rPr>
                        <a:t>√</a:t>
                      </a:r>
                      <a:r>
                        <a:rPr lang="zh-CN" sz="1800" kern="100" dirty="0">
                          <a:effectLst/>
                          <a:latin typeface="幼圆" panose="02010509060101010101" pitchFamily="49" charset="-122"/>
                          <a:ea typeface="幼圆" panose="02010509060101010101" pitchFamily="49" charset="-122"/>
                        </a:rPr>
                        <a:t>】基本合格，修改后不需要再次评审</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zh-CN" sz="1800" kern="100" dirty="0">
                          <a:effectLst/>
                          <a:latin typeface="幼圆" panose="02010509060101010101" pitchFamily="49" charset="-122"/>
                          <a:ea typeface="幼圆" panose="02010509060101010101" pitchFamily="49" charset="-122"/>
                        </a:rPr>
                        <a:t>【】不合格，修改后需要再次评审</a:t>
                      </a:r>
                      <a:endParaRPr lang="zh-CN" sz="1800" kern="100" dirty="0">
                        <a:effectLst/>
                        <a:latin typeface="幼圆" panose="02010509060101010101" pitchFamily="49" charset="-122"/>
                        <a:ea typeface="幼圆" panose="02010509060101010101" pitchFamily="49" charset="-122"/>
                      </a:endParaRPr>
                    </a:p>
                    <a:p>
                      <a:pPr algn="just">
                        <a:spcAft>
                          <a:spcPts val="0"/>
                        </a:spcAft>
                      </a:pPr>
                      <a:r>
                        <a:rPr lang="en-US" sz="1800" kern="100" dirty="0">
                          <a:effectLst/>
                          <a:latin typeface="幼圆" panose="02010509060101010101" pitchFamily="49" charset="-122"/>
                          <a:ea typeface="幼圆" panose="02010509060101010101" pitchFamily="49" charset="-122"/>
                        </a:rPr>
                        <a:t>                        </a:t>
                      </a:r>
                      <a:r>
                        <a:rPr lang="en-US" sz="1800" kern="100" dirty="0" smtClean="0">
                          <a:effectLst/>
                          <a:latin typeface="幼圆" panose="02010509060101010101" pitchFamily="49" charset="-122"/>
                          <a:ea typeface="幼圆" panose="02010509060101010101" pitchFamily="49" charset="-122"/>
                        </a:rPr>
                        <a:t> </a:t>
                      </a:r>
                      <a:r>
                        <a:rPr lang="zh-CN" sz="1800" kern="100" dirty="0">
                          <a:effectLst/>
                          <a:latin typeface="幼圆" panose="02010509060101010101" pitchFamily="49" charset="-122"/>
                          <a:ea typeface="幼圆" panose="02010509060101010101" pitchFamily="49" charset="-122"/>
                        </a:rPr>
                        <a:t>确认签字：</a:t>
                      </a:r>
                      <a:r>
                        <a:rPr lang="en-US" sz="1800" kern="100" dirty="0">
                          <a:effectLst/>
                          <a:latin typeface="幼圆" panose="02010509060101010101" pitchFamily="49" charset="-122"/>
                          <a:ea typeface="幼圆" panose="02010509060101010101" pitchFamily="49" charset="-122"/>
                        </a:rPr>
                        <a:t>___________   </a:t>
                      </a:r>
                      <a:r>
                        <a:rPr lang="zh-CN" sz="1800" kern="100" dirty="0">
                          <a:effectLst/>
                          <a:latin typeface="幼圆" panose="02010509060101010101" pitchFamily="49" charset="-122"/>
                          <a:ea typeface="幼圆" panose="02010509060101010101" pitchFamily="49" charset="-122"/>
                        </a:rPr>
                        <a:t>日期：</a:t>
                      </a:r>
                      <a:r>
                        <a:rPr lang="en-US" sz="1800" kern="100" dirty="0">
                          <a:effectLst/>
                          <a:latin typeface="幼圆" panose="02010509060101010101" pitchFamily="49" charset="-122"/>
                          <a:ea typeface="幼圆" panose="02010509060101010101" pitchFamily="49" charset="-122"/>
                        </a:rPr>
                        <a:t>___________</a:t>
                      </a:r>
                      <a:endParaRPr lang="zh-CN" sz="18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2987424" y="2050131"/>
            <a:ext cx="6577827" cy="3070509"/>
            <a:chOff x="2987424" y="2050131"/>
            <a:chExt cx="6577827" cy="3070509"/>
          </a:xfrm>
        </p:grpSpPr>
        <p:pic>
          <p:nvPicPr>
            <p:cNvPr id="31641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987424" y="2050131"/>
              <a:ext cx="6577827" cy="30705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内容占位符 2"/>
            <p:cNvSpPr txBox="1"/>
            <p:nvPr/>
          </p:nvSpPr>
          <p:spPr>
            <a:xfrm>
              <a:off x="4024694" y="2239587"/>
              <a:ext cx="4888299" cy="241903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邹堂瑞</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日期：</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2022.04.08~202.04.10</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评审：</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王正平</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日期：</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2019.04.11-2019.04.13</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800" decel="100000"/>
                                        <p:tgtEl>
                                          <p:spTgt spid="3"/>
                                        </p:tgtEl>
                                      </p:cBhvr>
                                    </p:animEffect>
                                    <p:anim calcmode="lin" valueType="num">
                                      <p:cBhvr>
                                        <p:cTn id="8" dur="800" decel="100000" fill="hold"/>
                                        <p:tgtEl>
                                          <p:spTgt spid="3"/>
                                        </p:tgtEl>
                                        <p:attrNameLst>
                                          <p:attrName>style.rotation</p:attrName>
                                        </p:attrNameLst>
                                      </p:cBhvr>
                                      <p:tavLst>
                                        <p:tav tm="0">
                                          <p:val>
                                            <p:fltVal val="-90"/>
                                          </p:val>
                                        </p:tav>
                                        <p:tav tm="100000">
                                          <p:val>
                                            <p:fltVal val="0"/>
                                          </p:val>
                                        </p:tav>
                                      </p:tavLst>
                                    </p:anim>
                                    <p:anim calcmode="lin" valueType="num">
                                      <p:cBhvr>
                                        <p:cTn id="9" dur="800" decel="100000" fill="hold"/>
                                        <p:tgtEl>
                                          <p:spTgt spid="3"/>
                                        </p:tgtEl>
                                        <p:attrNameLst>
                                          <p:attrName>ppt_x</p:attrName>
                                        </p:attrNameLst>
                                      </p:cBhvr>
                                      <p:tavLst>
                                        <p:tav tm="0">
                                          <p:val>
                                            <p:strVal val="#ppt_x+0.4"/>
                                          </p:val>
                                        </p:tav>
                                        <p:tav tm="100000">
                                          <p:val>
                                            <p:strVal val="#ppt_x-0.05"/>
                                          </p:val>
                                        </p:tav>
                                      </p:tavLst>
                                    </p:anim>
                                    <p:anim calcmode="lin" valueType="num">
                                      <p:cBhvr>
                                        <p:cTn id="10" dur="800" decel="100000" fill="hold"/>
                                        <p:tgtEl>
                                          <p:spTgt spid="3"/>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3"/>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3"/>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01541" y="1363689"/>
            <a:ext cx="9669377" cy="130251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测试计划</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并不是一成不变的，在测试过程中，测试计划会随着软件需求变更而修改，对测试计划的修改可记录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文件更改审批记录表中。</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4" name="表格 3"/>
          <p:cNvGraphicFramePr>
            <a:graphicFrameLocks noGrp="1"/>
          </p:cNvGraphicFramePr>
          <p:nvPr/>
        </p:nvGraphicFramePr>
        <p:xfrm>
          <a:off x="2149241" y="2800949"/>
          <a:ext cx="8835990" cy="2552901"/>
        </p:xfrm>
        <a:graphic>
          <a:graphicData uri="http://schemas.openxmlformats.org/drawingml/2006/table">
            <a:tbl>
              <a:tblPr firstRow="1" firstCol="1" bandRow="1">
                <a:tableStyleId>{5C22544A-7EE6-4342-B048-85BDC9FD1C3A}</a:tableStyleId>
              </a:tblPr>
              <a:tblGrid>
                <a:gridCol w="846506"/>
                <a:gridCol w="1027826"/>
                <a:gridCol w="1028863"/>
                <a:gridCol w="1027826"/>
                <a:gridCol w="1237743"/>
                <a:gridCol w="1491916"/>
                <a:gridCol w="2175310"/>
              </a:tblGrid>
              <a:tr h="785241">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序号</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版本</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en-US" sz="2400" kern="100" dirty="0">
                          <a:effectLst/>
                          <a:latin typeface="幼圆" panose="02010509060101010101" pitchFamily="49" charset="-122"/>
                          <a:ea typeface="幼圆" panose="02010509060101010101" pitchFamily="49" charset="-122"/>
                        </a:rPr>
                        <a:t>*</a:t>
                      </a:r>
                      <a:r>
                        <a:rPr lang="zh-CN" sz="2400" kern="100" dirty="0">
                          <a:effectLst/>
                          <a:latin typeface="幼圆" panose="02010509060101010101" pitchFamily="49" charset="-122"/>
                          <a:ea typeface="幼圆" panose="02010509060101010101" pitchFamily="49" charset="-122"/>
                        </a:rPr>
                        <a:t>状态</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作者</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审核者</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完成日期</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修改内容</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r>
              <a:tr h="441915">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r>
              <a:tr h="441915">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r>
              <a:tr h="441915">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r>
              <a:tr h="441915">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 </a:t>
                      </a:r>
                      <a:endParaRPr lang="zh-CN" sz="24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 </a:t>
                      </a:r>
                      <a:endParaRPr lang="zh-CN" sz="24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7401829" y="2191132"/>
            <a:ext cx="2281186" cy="290030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状态</a:t>
            </a:r>
            <a:r>
              <a:rPr lang="zh-CN"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t>
            </a:r>
            <a:endPar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C</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—创建</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   </a:t>
            </a:r>
            <a:endPar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—增加</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   </a:t>
            </a:r>
            <a:endPar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M</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—修改</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   </a:t>
            </a:r>
            <a:endPar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D</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t>
            </a:r>
            <a:r>
              <a:rPr lang="zh-CN"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删除</a:t>
            </a:r>
            <a:endPar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6"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30257" y="1318102"/>
            <a:ext cx="4827284" cy="47519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a:off x="4742749" y="1853851"/>
            <a:ext cx="1233467" cy="75156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a:lnSpc>
                <a:spcPct val="150000"/>
              </a:lnSpc>
              <a:buNone/>
              <a:defRPr/>
            </a:pPr>
            <a:r>
              <a:rPr lang="zh-CN" altLang="en-US" b="1"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注 意</a:t>
            </a:r>
            <a:endParaRPr lang="zh-CN"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2000" fill="hold"/>
                                        <p:tgtEl>
                                          <p:spTgt spid="8"/>
                                        </p:tgtEl>
                                      </p:cBhvr>
                                      <p:by x="150000" y="150000"/>
                                    </p:animScale>
                                  </p:childTnLst>
                                </p:cTn>
                              </p:par>
                            </p:childTnLst>
                          </p:cTn>
                        </p:par>
                        <p:par>
                          <p:cTn id="7" fill="hold">
                            <p:stCondLst>
                              <p:cond delay="2000"/>
                            </p:stCondLst>
                            <p:childTnLst>
                              <p:par>
                                <p:cTn id="8" presetID="22" presetClass="entr" presetSubtype="1"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838426" y="1494455"/>
            <a:ext cx="2406316" cy="65125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测试计划目录</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3" name="组合 2"/>
          <p:cNvGrpSpPr/>
          <p:nvPr/>
        </p:nvGrpSpPr>
        <p:grpSpPr>
          <a:xfrm>
            <a:off x="4552749" y="1202463"/>
            <a:ext cx="6343048" cy="5128551"/>
            <a:chOff x="4937760" y="1243372"/>
            <a:chExt cx="6343048" cy="5128551"/>
          </a:xfrm>
        </p:grpSpPr>
        <p:pic>
          <p:nvPicPr>
            <p:cNvPr id="31949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937760" y="1243372"/>
              <a:ext cx="6343048" cy="5128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5496024" y="1793615"/>
              <a:ext cx="2425566" cy="402806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一</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、前言</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1</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、背景说明</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2</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、参考资料</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3</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、术语定义</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二、测试摘要</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1</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、测试范围</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2</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、争议事项</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3</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、质量目标</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4</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、风险</a:t>
              </a:r>
              <a:r>
                <a:rPr lang="zh-CN"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评估</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rot="21390709">
              <a:off x="8333871" y="1440689"/>
              <a:ext cx="2638925" cy="46521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三</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、测试环境</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1</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、测试资源需求</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）硬件资源</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）软件资源</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2</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、测试环境拓扑</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3</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、测试数据要求</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四、测试项</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五、测试组织结构</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1</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、测试组织</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8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       2</a:t>
              </a: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、角色和职责</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六、测试进度计划</a:t>
              </a:r>
              <a:endParaRPr lang="zh-CN"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18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out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8.1 </a:t>
            </a:r>
            <a:r>
              <a:rPr lang="zh-CN" altLang="en-US" sz="3200" b="1" dirty="0" smtClean="0">
                <a:solidFill>
                  <a:srgbClr val="1353A2"/>
                </a:solidFill>
                <a:latin typeface="微软雅黑" panose="020B0503020204020204" pitchFamily="34" charset="-122"/>
                <a:ea typeface="微软雅黑" panose="020B0503020204020204" pitchFamily="34" charset="-122"/>
              </a:rPr>
              <a:t>项目简介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7" name="内容占位符 2"/>
          <p:cNvSpPr txBox="1"/>
          <p:nvPr/>
        </p:nvSpPr>
        <p:spPr>
          <a:xfrm>
            <a:off x="1421296" y="1215860"/>
            <a:ext cx="4939748" cy="84594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在线</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考试系统采用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架构</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设计</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3" name="对象 2"/>
          <p:cNvGraphicFramePr>
            <a:graphicFrameLocks noChangeAspect="1"/>
          </p:cNvGraphicFramePr>
          <p:nvPr/>
        </p:nvGraphicFramePr>
        <p:xfrm>
          <a:off x="3585725" y="1922660"/>
          <a:ext cx="6127154" cy="3951366"/>
        </p:xfrm>
        <a:graphic>
          <a:graphicData uri="http://schemas.openxmlformats.org/presentationml/2006/ole">
            <mc:AlternateContent xmlns:mc="http://schemas.openxmlformats.org/markup-compatibility/2006">
              <mc:Choice xmlns:v="urn:schemas-microsoft-com:vml" Requires="v">
                <p:oleObj spid="_x0000_s293906" name="Visio" r:id="rId1" imgW="4622800" imgH="2971800" progId="Visio.Drawing.11">
                  <p:embed/>
                </p:oleObj>
              </mc:Choice>
              <mc:Fallback>
                <p:oleObj name="Visio" r:id="rId1" imgW="4622800" imgH="29718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5725" y="1922660"/>
                        <a:ext cx="6127154" cy="3951366"/>
                      </a:xfrm>
                      <a:prstGeom prst="rect">
                        <a:avLst/>
                      </a:prstGeom>
                      <a:noFill/>
                    </p:spPr>
                  </p:pic>
                </p:oleObj>
              </mc:Fallback>
            </mc:AlternateContent>
          </a:graphicData>
        </a:graphic>
      </p:graphicFrame>
      <p:pic>
        <p:nvPicPr>
          <p:cNvPr id="4" name="图片 3"/>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07416" y="1311570"/>
            <a:ext cx="9865897" cy="458871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一、前言</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、背景说明</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PHP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教学过程中，为了让学生巩固所学的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PHP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知识，掌握</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网站的搭建过程，开发人员结合当前教学趋势开发了用于模拟考试练习的在线考试系统，该系统仅供内部教学使用。</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本文档主要定义“在线考试系统”测试计划，规定测试执行过程的主要测试重点、人员安排、时间安排、资源利用、质量目标、风险评估、进度监控管理等。</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07416" y="1311571"/>
            <a:ext cx="9865897" cy="82523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、参考资料</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3" name="表格 2"/>
          <p:cNvGraphicFramePr>
            <a:graphicFrameLocks noGrp="1"/>
          </p:cNvGraphicFramePr>
          <p:nvPr/>
        </p:nvGraphicFramePr>
        <p:xfrm>
          <a:off x="1751795" y="2136808"/>
          <a:ext cx="9538640" cy="3166710"/>
        </p:xfrm>
        <a:graphic>
          <a:graphicData uri="http://schemas.openxmlformats.org/drawingml/2006/table">
            <a:tbl>
              <a:tblPr firstRow="1" firstCol="1" bandRow="1">
                <a:tableStyleId>{5C22544A-7EE6-4342-B048-85BDC9FD1C3A}</a:tableStyleId>
              </a:tblPr>
              <a:tblGrid>
                <a:gridCol w="2579573"/>
                <a:gridCol w="2253547"/>
                <a:gridCol w="3011472"/>
                <a:gridCol w="1694048"/>
              </a:tblGrid>
              <a:tr h="633342">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文档</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版本</a:t>
                      </a:r>
                      <a:r>
                        <a:rPr lang="en-US" sz="2400" kern="100" dirty="0">
                          <a:effectLst/>
                          <a:latin typeface="幼圆" panose="02010509060101010101" pitchFamily="49" charset="-122"/>
                          <a:ea typeface="幼圆" panose="02010509060101010101" pitchFamily="49" charset="-122"/>
                        </a:rPr>
                        <a:t>/</a:t>
                      </a:r>
                      <a:r>
                        <a:rPr lang="zh-CN" sz="2400" kern="100" dirty="0">
                          <a:effectLst/>
                          <a:latin typeface="幼圆" panose="02010509060101010101" pitchFamily="49" charset="-122"/>
                          <a:ea typeface="幼圆" panose="02010509060101010101" pitchFamily="49" charset="-122"/>
                        </a:rPr>
                        <a:t>日期</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作者或来源</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备注</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r>
              <a:tr h="633342">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项目需求分析</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V-1.0</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公司内部开发团队</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r>
              <a:tr h="633342">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项目开发计划</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V-1.0</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公司内部开发团队</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r>
              <a:tr h="633342">
                <a:tc>
                  <a:txBody>
                    <a:bodyPr/>
                    <a:lstStyle/>
                    <a:p>
                      <a:pPr algn="just">
                        <a:spcAft>
                          <a:spcPts val="0"/>
                        </a:spcAft>
                      </a:pPr>
                      <a:r>
                        <a:rPr lang="zh-CN" sz="2400" kern="100">
                          <a:effectLst/>
                          <a:latin typeface="幼圆" panose="02010509060101010101" pitchFamily="49" charset="-122"/>
                          <a:ea typeface="幼圆" panose="02010509060101010101" pitchFamily="49" charset="-122"/>
                        </a:rPr>
                        <a:t>概要设计</a:t>
                      </a:r>
                      <a:endParaRPr lang="zh-CN" sz="2400" kern="10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V-1.0</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公司内部开发团队</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r>
              <a:tr h="633342">
                <a:tc>
                  <a:txBody>
                    <a:bodyPr/>
                    <a:lstStyle/>
                    <a:p>
                      <a:pPr algn="just">
                        <a:spcAft>
                          <a:spcPts val="0"/>
                        </a:spcAft>
                      </a:pPr>
                      <a:r>
                        <a:rPr lang="zh-CN" sz="2400" kern="100">
                          <a:effectLst/>
                          <a:latin typeface="幼圆" panose="02010509060101010101" pitchFamily="49" charset="-122"/>
                          <a:ea typeface="幼圆" panose="02010509060101010101" pitchFamily="49" charset="-122"/>
                        </a:rPr>
                        <a:t>测试需求说明书</a:t>
                      </a:r>
                      <a:endParaRPr lang="zh-CN" sz="2400" kern="10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2019-04-03</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400" kern="100" dirty="0">
                          <a:effectLst/>
                          <a:latin typeface="幼圆" panose="02010509060101010101" pitchFamily="49" charset="-122"/>
                          <a:ea typeface="幼圆" panose="02010509060101010101" pitchFamily="49" charset="-122"/>
                        </a:rPr>
                        <a:t>公司内部测试团队</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 </a:t>
                      </a:r>
                      <a:endParaRPr lang="zh-CN" sz="24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809547" y="1617862"/>
            <a:ext cx="5062890" cy="423258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、术语定义</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）动态网页：网页的本质是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HTML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HyperText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Markup Language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，超文本标记语言），一个写好的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HTML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文件就是一个静态网页。而动态网页是通过程序动态生成的，可以根据不同情况动态地变更。</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2358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738712" y="1731650"/>
            <a:ext cx="2887078" cy="40050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23586"/>
                                        </p:tgtEl>
                                        <p:attrNameLst>
                                          <p:attrName>style.visibility</p:attrName>
                                        </p:attrNameLst>
                                      </p:cBhvr>
                                      <p:to>
                                        <p:strVal val="visible"/>
                                      </p:to>
                                    </p:set>
                                    <p:animEffect transition="in" filter="fade">
                                      <p:cBhvr>
                                        <p:cTn id="11" dur="1000"/>
                                        <p:tgtEl>
                                          <p:spTgt spid="323586"/>
                                        </p:tgtEl>
                                      </p:cBhvr>
                                    </p:animEffect>
                                    <p:anim calcmode="lin" valueType="num">
                                      <p:cBhvr>
                                        <p:cTn id="12" dur="1000" fill="hold"/>
                                        <p:tgtEl>
                                          <p:spTgt spid="323586"/>
                                        </p:tgtEl>
                                        <p:attrNameLst>
                                          <p:attrName>ppt_x</p:attrName>
                                        </p:attrNameLst>
                                      </p:cBhvr>
                                      <p:tavLst>
                                        <p:tav tm="0">
                                          <p:val>
                                            <p:strVal val="#ppt_x"/>
                                          </p:val>
                                        </p:tav>
                                        <p:tav tm="100000">
                                          <p:val>
                                            <p:strVal val="#ppt_x"/>
                                          </p:val>
                                        </p:tav>
                                      </p:tavLst>
                                    </p:anim>
                                    <p:anim calcmode="lin" valueType="num">
                                      <p:cBhvr>
                                        <p:cTn id="13" dur="1000" fill="hold"/>
                                        <p:tgtEl>
                                          <p:spTgt spid="32358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419023" y="1617863"/>
            <a:ext cx="6179420" cy="391666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、术语定义</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地址，称为统一资源定位符（</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Uniform Resource Locator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），包含了</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服务器的主机名、端口号、资源名以及使用的网络协议，具体示例如下。</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http://</a:t>
            </a:r>
            <a:r>
              <a:rPr lang="en-US" altLang="zh-CN" sz="24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www.itcast.cn:80/index.html</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2461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266147" y="1617863"/>
            <a:ext cx="2938243" cy="42596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24610"/>
                                        </p:tgtEl>
                                        <p:attrNameLst>
                                          <p:attrName>style.visibility</p:attrName>
                                        </p:attrNameLst>
                                      </p:cBhvr>
                                      <p:to>
                                        <p:strVal val="visible"/>
                                      </p:to>
                                    </p:set>
                                    <p:animEffect transition="in" filter="wipe(down)">
                                      <p:cBhvr>
                                        <p:cTn id="7" dur="500"/>
                                        <p:tgtEl>
                                          <p:spTgt spid="324610"/>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062888" y="1704491"/>
            <a:ext cx="6044665" cy="362790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上面的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中，“</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http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”表示传输数据所使用的协议，“</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www.itcast.cn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”表示要请求的服务器主机名，“</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80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”表示要请求的端口号，“</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index.html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”表示请求的资源名称。其中，端口号可以省略，省略时默认使用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80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端口进行访问。</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13902" y="1438584"/>
            <a:ext cx="2781617" cy="4235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5"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2000"/>
                                        <p:tgtEl>
                                          <p:spTgt spid="6"/>
                                        </p:tgtEl>
                                      </p:cBhvr>
                                    </p:animEffect>
                                    <p:anim calcmode="lin" valueType="num">
                                      <p:cBhvr>
                                        <p:cTn id="11" dur="2000" fill="hold"/>
                                        <p:tgtEl>
                                          <p:spTgt spid="6"/>
                                        </p:tgtEl>
                                        <p:attrNameLst>
                                          <p:attrName>ppt_w</p:attrName>
                                        </p:attrNameLst>
                                      </p:cBhvr>
                                      <p:tavLst>
                                        <p:tav tm="0" fmla="#ppt_w*sin(2.5*pi*$)">
                                          <p:val>
                                            <p:fltVal val="0"/>
                                          </p:val>
                                        </p:tav>
                                        <p:tav tm="100000">
                                          <p:val>
                                            <p:fltVal val="1"/>
                                          </p:val>
                                        </p:tav>
                                      </p:tavLst>
                                    </p:anim>
                                    <p:anim calcmode="lin" valueType="num">
                                      <p:cBhvr>
                                        <p:cTn id="12" dur="2000" fill="hold"/>
                                        <p:tgtEl>
                                          <p:spTgt spid="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59959" y="1300230"/>
            <a:ext cx="2175310" cy="137559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二、测试摘要</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、测试范围</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3" name="表格 2"/>
          <p:cNvGraphicFramePr>
            <a:graphicFrameLocks noGrp="1"/>
          </p:cNvGraphicFramePr>
          <p:nvPr/>
        </p:nvGraphicFramePr>
        <p:xfrm>
          <a:off x="4100363" y="1207185"/>
          <a:ext cx="7379419" cy="5155114"/>
        </p:xfrm>
        <a:graphic>
          <a:graphicData uri="http://schemas.openxmlformats.org/drawingml/2006/table">
            <a:tbl>
              <a:tblPr firstRow="1" firstCol="1" bandRow="1">
                <a:tableStyleId>{5C22544A-7EE6-4342-B048-85BDC9FD1C3A}</a:tableStyleId>
              </a:tblPr>
              <a:tblGrid>
                <a:gridCol w="1328285"/>
                <a:gridCol w="2445241"/>
                <a:gridCol w="2243970"/>
                <a:gridCol w="1361923"/>
              </a:tblGrid>
              <a:tr h="278314">
                <a:tc>
                  <a:txBody>
                    <a:bodyPr/>
                    <a:lstStyle/>
                    <a:p>
                      <a:pPr algn="ctr">
                        <a:spcAft>
                          <a:spcPts val="0"/>
                        </a:spcAft>
                      </a:pPr>
                      <a:r>
                        <a:rPr lang="zh-CN" sz="1600" kern="100" dirty="0">
                          <a:effectLst/>
                          <a:latin typeface="幼圆" panose="02010509060101010101" pitchFamily="49" charset="-122"/>
                          <a:ea typeface="幼圆" panose="02010509060101010101" pitchFamily="49" charset="-122"/>
                        </a:rPr>
                        <a:t>序号</a:t>
                      </a:r>
                      <a:endParaRPr lang="zh-CN" sz="16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1600" kern="100" dirty="0">
                          <a:effectLst/>
                          <a:latin typeface="幼圆" panose="02010509060101010101" pitchFamily="49" charset="-122"/>
                          <a:ea typeface="幼圆" panose="02010509060101010101" pitchFamily="49" charset="-122"/>
                        </a:rPr>
                        <a:t>产品描述</a:t>
                      </a:r>
                      <a:endParaRPr lang="zh-CN" sz="16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1600" kern="100" dirty="0">
                          <a:effectLst/>
                          <a:latin typeface="幼圆" panose="02010509060101010101" pitchFamily="49" charset="-122"/>
                          <a:ea typeface="幼圆" panose="02010509060101010101" pitchFamily="49" charset="-122"/>
                        </a:rPr>
                        <a:t>测试要点</a:t>
                      </a:r>
                      <a:endParaRPr lang="zh-CN" sz="16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1600" kern="100" dirty="0">
                          <a:effectLst/>
                          <a:latin typeface="幼圆" panose="02010509060101010101" pitchFamily="49" charset="-122"/>
                          <a:ea typeface="幼圆" panose="02010509060101010101" pitchFamily="49" charset="-122"/>
                        </a:rPr>
                        <a:t>备注</a:t>
                      </a:r>
                      <a:endParaRPr lang="zh-CN" sz="1600" kern="100" dirty="0">
                        <a:effectLst/>
                        <a:latin typeface="幼圆" panose="02010509060101010101" pitchFamily="49" charset="-122"/>
                        <a:ea typeface="幼圆" panose="02010509060101010101" pitchFamily="49" charset="-122"/>
                      </a:endParaRPr>
                    </a:p>
                  </a:txBody>
                  <a:tcPr marL="68580" marR="68580" marT="0" marB="0" anchor="ctr" anchorCtr="1"/>
                </a:tc>
              </a:tr>
              <a:tr h="241156">
                <a:tc rowSpan="5">
                  <a:txBody>
                    <a:bodyPr/>
                    <a:lstStyle/>
                    <a:p>
                      <a:pPr algn="ctr">
                        <a:spcAft>
                          <a:spcPts val="0"/>
                        </a:spcAft>
                      </a:pPr>
                      <a:r>
                        <a:rPr lang="en-US" sz="1600" kern="100" dirty="0">
                          <a:effectLst/>
                          <a:latin typeface="幼圆" panose="02010509060101010101" pitchFamily="49" charset="-122"/>
                          <a:ea typeface="幼圆" panose="02010509060101010101" pitchFamily="49" charset="-122"/>
                        </a:rPr>
                        <a:t>1</a:t>
                      </a:r>
                      <a:endParaRPr lang="zh-CN" sz="1600" kern="100" dirty="0">
                        <a:effectLst/>
                        <a:latin typeface="幼圆" panose="02010509060101010101" pitchFamily="49" charset="-122"/>
                        <a:ea typeface="幼圆" panose="02010509060101010101" pitchFamily="49" charset="-122"/>
                      </a:endParaRPr>
                    </a:p>
                  </a:txBody>
                  <a:tcPr marL="68580" marR="68580" marT="0" marB="0" anchor="ctr"/>
                </a:tc>
                <a:tc rowSpan="5">
                  <a:txBody>
                    <a:bodyPr/>
                    <a:lstStyle/>
                    <a:p>
                      <a:pPr algn="ctr">
                        <a:spcAft>
                          <a:spcPts val="0"/>
                        </a:spcAft>
                      </a:pPr>
                      <a:r>
                        <a:rPr lang="zh-CN" sz="1600" kern="100">
                          <a:effectLst/>
                          <a:latin typeface="幼圆" panose="02010509060101010101" pitchFamily="49" charset="-122"/>
                          <a:ea typeface="幼圆" panose="02010509060101010101" pitchFamily="49" charset="-122"/>
                        </a:rPr>
                        <a:t>试卷发布功能</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录入试卷标题测试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录入题型测试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录入题目测试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录入考试时间测试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录入答案</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rowSpan="4">
                  <a:txBody>
                    <a:bodyPr/>
                    <a:lstStyle/>
                    <a:p>
                      <a:pPr algn="ctr">
                        <a:spcAft>
                          <a:spcPts val="0"/>
                        </a:spcAft>
                      </a:pPr>
                      <a:r>
                        <a:rPr lang="en-US" sz="1600" kern="100" dirty="0">
                          <a:effectLst/>
                          <a:latin typeface="幼圆" panose="02010509060101010101" pitchFamily="49" charset="-122"/>
                          <a:ea typeface="幼圆" panose="02010509060101010101" pitchFamily="49" charset="-122"/>
                        </a:rPr>
                        <a:t>2</a:t>
                      </a:r>
                      <a:endParaRPr lang="zh-CN" sz="1600" kern="100" dirty="0">
                        <a:effectLst/>
                        <a:latin typeface="幼圆" panose="02010509060101010101" pitchFamily="49" charset="-122"/>
                        <a:ea typeface="幼圆" panose="02010509060101010101" pitchFamily="49" charset="-122"/>
                      </a:endParaRPr>
                    </a:p>
                  </a:txBody>
                  <a:tcPr marL="68580" marR="68580" marT="0" marB="0" anchor="ctr"/>
                </a:tc>
                <a:tc rowSpan="4">
                  <a:txBody>
                    <a:bodyPr/>
                    <a:lstStyle/>
                    <a:p>
                      <a:pPr algn="ctr">
                        <a:spcAft>
                          <a:spcPts val="0"/>
                        </a:spcAft>
                      </a:pPr>
                      <a:r>
                        <a:rPr lang="zh-CN" sz="1600" kern="100" dirty="0">
                          <a:effectLst/>
                          <a:latin typeface="幼圆" panose="02010509060101010101" pitchFamily="49" charset="-122"/>
                          <a:ea typeface="幼圆" panose="02010509060101010101" pitchFamily="49" charset="-122"/>
                        </a:rPr>
                        <a:t>答题功能</a:t>
                      </a:r>
                      <a:endParaRPr lang="zh-CN" sz="16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选择试卷测试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答题测试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zh-CN" sz="1600" kern="100" dirty="0">
                          <a:effectLst/>
                          <a:latin typeface="幼圆" panose="02010509060101010101" pitchFamily="49" charset="-122"/>
                          <a:ea typeface="幼圆" panose="02010509060101010101" pitchFamily="49" charset="-122"/>
                        </a:rPr>
                        <a:t>交卷测试</a:t>
                      </a:r>
                      <a:endParaRPr lang="zh-CN" sz="16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查看分数测试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rowSpan="2">
                  <a:txBody>
                    <a:bodyPr/>
                    <a:lstStyle/>
                    <a:p>
                      <a:pPr algn="ctr">
                        <a:spcAft>
                          <a:spcPts val="0"/>
                        </a:spcAft>
                      </a:pPr>
                      <a:r>
                        <a:rPr lang="en-US" sz="1600" kern="100">
                          <a:effectLst/>
                          <a:latin typeface="幼圆" panose="02010509060101010101" pitchFamily="49" charset="-122"/>
                          <a:ea typeface="幼圆" panose="02010509060101010101" pitchFamily="49" charset="-122"/>
                        </a:rPr>
                        <a:t>3</a:t>
                      </a:r>
                      <a:endParaRPr lang="zh-CN" sz="1600" kern="100">
                        <a:effectLst/>
                        <a:latin typeface="幼圆" panose="02010509060101010101" pitchFamily="49" charset="-122"/>
                        <a:ea typeface="幼圆" panose="02010509060101010101" pitchFamily="49" charset="-122"/>
                      </a:endParaRPr>
                    </a:p>
                  </a:txBody>
                  <a:tcPr marL="68580" marR="68580" marT="0" marB="0" anchor="ctr"/>
                </a:tc>
                <a:tc rowSpan="2">
                  <a:txBody>
                    <a:bodyPr/>
                    <a:lstStyle/>
                    <a:p>
                      <a:pPr algn="ctr">
                        <a:spcAft>
                          <a:spcPts val="0"/>
                        </a:spcAft>
                      </a:pPr>
                      <a:r>
                        <a:rPr lang="zh-CN" sz="1600" kern="100">
                          <a:effectLst/>
                          <a:latin typeface="幼圆" panose="02010509060101010101" pitchFamily="49" charset="-122"/>
                          <a:ea typeface="幼圆" panose="02010509060101010101" pitchFamily="49" charset="-122"/>
                        </a:rPr>
                        <a:t>电脑阅卷功能</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核对答案测试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计算分数测试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rowSpan="4">
                  <a:txBody>
                    <a:bodyPr/>
                    <a:lstStyle/>
                    <a:p>
                      <a:pPr algn="ctr">
                        <a:spcAft>
                          <a:spcPts val="0"/>
                        </a:spcAft>
                      </a:pPr>
                      <a:r>
                        <a:rPr lang="en-US" sz="1600" kern="100">
                          <a:effectLst/>
                          <a:latin typeface="幼圆" panose="02010509060101010101" pitchFamily="49" charset="-122"/>
                          <a:ea typeface="幼圆" panose="02010509060101010101" pitchFamily="49" charset="-122"/>
                        </a:rPr>
                        <a:t>4</a:t>
                      </a:r>
                      <a:endParaRPr lang="zh-CN" sz="1600" kern="100">
                        <a:effectLst/>
                        <a:latin typeface="幼圆" panose="02010509060101010101" pitchFamily="49" charset="-122"/>
                        <a:ea typeface="幼圆" panose="02010509060101010101" pitchFamily="49" charset="-122"/>
                      </a:endParaRPr>
                    </a:p>
                  </a:txBody>
                  <a:tcPr marL="68580" marR="68580" marT="0" marB="0" anchor="ctr"/>
                </a:tc>
                <a:tc rowSpan="4">
                  <a:txBody>
                    <a:bodyPr/>
                    <a:lstStyle/>
                    <a:p>
                      <a:pPr algn="ctr">
                        <a:spcAft>
                          <a:spcPts val="0"/>
                        </a:spcAft>
                      </a:pPr>
                      <a:r>
                        <a:rPr lang="zh-CN" sz="1600" kern="100">
                          <a:effectLst/>
                          <a:latin typeface="幼圆" panose="02010509060101010101" pitchFamily="49" charset="-122"/>
                          <a:ea typeface="幼圆" panose="02010509060101010101" pitchFamily="49" charset="-122"/>
                        </a:rPr>
                        <a:t>兼容性测试（智能终端）</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计算机（台式）端测试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平板测试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笔记本端测试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手机端测试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rowSpan="5">
                  <a:txBody>
                    <a:bodyPr/>
                    <a:lstStyle/>
                    <a:p>
                      <a:pPr algn="ctr">
                        <a:spcAft>
                          <a:spcPts val="0"/>
                        </a:spcAft>
                      </a:pPr>
                      <a:r>
                        <a:rPr lang="en-US" sz="1600" kern="100">
                          <a:effectLst/>
                          <a:latin typeface="幼圆" panose="02010509060101010101" pitchFamily="49" charset="-122"/>
                          <a:ea typeface="幼圆" panose="02010509060101010101" pitchFamily="49" charset="-122"/>
                        </a:rPr>
                        <a:t>5</a:t>
                      </a:r>
                      <a:endParaRPr lang="zh-CN" sz="1600" kern="100">
                        <a:effectLst/>
                        <a:latin typeface="幼圆" panose="02010509060101010101" pitchFamily="49" charset="-122"/>
                        <a:ea typeface="幼圆" panose="02010509060101010101" pitchFamily="49" charset="-122"/>
                      </a:endParaRPr>
                    </a:p>
                  </a:txBody>
                  <a:tcPr marL="68580" marR="68580" marT="0" marB="0" anchor="ctr"/>
                </a:tc>
                <a:tc rowSpan="5">
                  <a:txBody>
                    <a:bodyPr/>
                    <a:lstStyle/>
                    <a:p>
                      <a:pPr algn="ctr">
                        <a:spcAft>
                          <a:spcPts val="0"/>
                        </a:spcAft>
                      </a:pPr>
                      <a:r>
                        <a:rPr lang="zh-CN" sz="1600" kern="100">
                          <a:effectLst/>
                          <a:latin typeface="幼圆" panose="02010509060101010101" pitchFamily="49" charset="-122"/>
                          <a:ea typeface="幼圆" panose="02010509060101010101" pitchFamily="49" charset="-122"/>
                        </a:rPr>
                        <a:t>兼容性测试（浏览器）</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Google</a:t>
                      </a:r>
                      <a:r>
                        <a:rPr lang="zh-CN" sz="1600" kern="100">
                          <a:effectLst/>
                          <a:latin typeface="幼圆" panose="02010509060101010101" pitchFamily="49" charset="-122"/>
                          <a:ea typeface="幼圆" panose="02010509060101010101" pitchFamily="49" charset="-122"/>
                        </a:rPr>
                        <a:t>浏览器</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Firefox</a:t>
                      </a:r>
                      <a:r>
                        <a:rPr lang="zh-CN" sz="1600" kern="100">
                          <a:effectLst/>
                          <a:latin typeface="幼圆" panose="02010509060101010101" pitchFamily="49" charset="-122"/>
                          <a:ea typeface="幼圆" panose="02010509060101010101" pitchFamily="49" charset="-122"/>
                        </a:rPr>
                        <a:t>浏览器</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IE</a:t>
                      </a:r>
                      <a:r>
                        <a:rPr lang="zh-CN" sz="1600" kern="100">
                          <a:effectLst/>
                          <a:latin typeface="幼圆" panose="02010509060101010101" pitchFamily="49" charset="-122"/>
                          <a:ea typeface="幼圆" panose="02010509060101010101" pitchFamily="49" charset="-122"/>
                        </a:rPr>
                        <a:t>浏览器</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241156">
                <a:tc vMerge="1">
                  <a:tcPr/>
                </a:tc>
                <a:tc vMerge="1">
                  <a:tcP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Opera</a:t>
                      </a:r>
                      <a:r>
                        <a:rPr lang="zh-CN" sz="1600" kern="100">
                          <a:effectLst/>
                          <a:latin typeface="幼圆" panose="02010509060101010101" pitchFamily="49" charset="-122"/>
                          <a:ea typeface="幼圆" panose="02010509060101010101" pitchFamily="49" charset="-122"/>
                        </a:rPr>
                        <a:t>浏览器</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150795">
                <a:tc vMerge="1">
                  <a:tcPr/>
                </a:tc>
                <a:tc vMerge="1">
                  <a:tcP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Safari</a:t>
                      </a:r>
                      <a:r>
                        <a:rPr lang="zh-CN" sz="1600" kern="100">
                          <a:effectLst/>
                          <a:latin typeface="幼圆" panose="02010509060101010101" pitchFamily="49" charset="-122"/>
                          <a:ea typeface="幼圆" panose="02010509060101010101" pitchFamily="49" charset="-122"/>
                        </a:rPr>
                        <a:t>浏览器</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dirty="0">
                          <a:effectLst/>
                          <a:latin typeface="幼圆" panose="02010509060101010101" pitchFamily="49" charset="-122"/>
                          <a:ea typeface="幼圆" panose="02010509060101010101" pitchFamily="49" charset="-122"/>
                        </a:rPr>
                        <a:t> </a:t>
                      </a:r>
                      <a:endParaRPr lang="zh-CN" sz="16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742837" y="1954747"/>
            <a:ext cx="5880370" cy="300226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、争议事项：</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无</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、质量目标</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实现</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软件需求分析中的所有功能。</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所有</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测试用例都已经执行</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所有</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重要</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Bug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均已修复并通过回归测试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Picture 2" descr="http://www.hml888.com/UploadFiles/FCK/318765-130H50T50694%281%29.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531735" y="1695448"/>
            <a:ext cx="2943225" cy="3924301"/>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15"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p:cTn id="10" dur="1000" fill="hold"/>
                                        <p:tgtEl>
                                          <p:spTgt spid="6"/>
                                        </p:tgtEl>
                                        <p:attrNameLst>
                                          <p:attrName>ppt_w</p:attrName>
                                        </p:attrNameLst>
                                      </p:cBhvr>
                                      <p:tavLst>
                                        <p:tav tm="0">
                                          <p:val>
                                            <p:fltVal val="0"/>
                                          </p:val>
                                        </p:tav>
                                        <p:tav tm="100000">
                                          <p:val>
                                            <p:strVal val="#ppt_w"/>
                                          </p:val>
                                        </p:tav>
                                      </p:tavLst>
                                    </p:anim>
                                    <p:anim calcmode="lin" valueType="num">
                                      <p:cBhvr>
                                        <p:cTn id="11" dur="1000" fill="hold"/>
                                        <p:tgtEl>
                                          <p:spTgt spid="6"/>
                                        </p:tgtEl>
                                        <p:attrNameLst>
                                          <p:attrName>ppt_h</p:attrName>
                                        </p:attrNameLst>
                                      </p:cBhvr>
                                      <p:tavLst>
                                        <p:tav tm="0">
                                          <p:val>
                                            <p:fltVal val="0"/>
                                          </p:val>
                                        </p:tav>
                                        <p:tav tm="100000">
                                          <p:val>
                                            <p:strVal val="#ppt_h"/>
                                          </p:val>
                                        </p:tav>
                                      </p:tavLst>
                                    </p:anim>
                                    <p:anim calcmode="lin" valueType="num">
                                      <p:cBhvr>
                                        <p:cTn id="12" dur="1000" fill="hold"/>
                                        <p:tgtEl>
                                          <p:spTgt spid="6"/>
                                        </p:tgtEl>
                                        <p:attrNameLst>
                                          <p:attrName>ppt_x</p:attrName>
                                        </p:attrNameLst>
                                      </p:cBhvr>
                                      <p:tavLst>
                                        <p:tav tm="0" fmla="#ppt_x+(cos(-2*pi*(1-$))*-#ppt_x-sin(-2*pi*(1-$))*(1-#ppt_y))*(1-$)">
                                          <p:val>
                                            <p:fltVal val="0"/>
                                          </p:val>
                                        </p:tav>
                                        <p:tav tm="100000">
                                          <p:val>
                                            <p:fltVal val="1"/>
                                          </p:val>
                                        </p:tav>
                                      </p:tavLst>
                                    </p:anim>
                                    <p:anim calcmode="lin" valueType="num">
                                      <p:cBhvr>
                                        <p:cTn id="13" dur="1000" fill="hold"/>
                                        <p:tgtEl>
                                          <p:spTgt spid="6"/>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473328" y="1714114"/>
            <a:ext cx="10192489" cy="365678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、风险评估</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对本次测试进行风险评估，分析如下：</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）对质量需求或产品特性分析不准确，造成测试范围分析有误差，使某一点测试始终得不到预期结果，需要测试人员与研发人员及时沟通解决。</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）当需求发生变更时，项目经理要以邮件的方式及时通知相关测试人员对测试文档进行变更，以确保测试的准确性</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473328" y="2272379"/>
            <a:ext cx="9634225" cy="240549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）如果代码质量差，软件缺陷会有很多，漏检的可能性较大，并且有些缺陷不容易被发现。开发人员应当在开发时尽量提高软件质量。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）研发不能按照计划完成升级、更新、修改任务，则测试时间顺延，测试周期不变。</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4966635" y="2310058"/>
            <a:ext cx="2760185" cy="64489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测试硬件资源需求</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4" name="表格 3"/>
          <p:cNvGraphicFramePr>
            <a:graphicFrameLocks noGrp="1"/>
          </p:cNvGraphicFramePr>
          <p:nvPr/>
        </p:nvGraphicFramePr>
        <p:xfrm>
          <a:off x="1887353" y="2993452"/>
          <a:ext cx="8918748" cy="2928487"/>
        </p:xfrm>
        <a:graphic>
          <a:graphicData uri="http://schemas.openxmlformats.org/drawingml/2006/table">
            <a:tbl>
              <a:tblPr firstRow="1" firstCol="1" bandRow="1">
                <a:tableStyleId>{5C22544A-7EE6-4342-B048-85BDC9FD1C3A}</a:tableStyleId>
              </a:tblPr>
              <a:tblGrid>
                <a:gridCol w="2041830"/>
                <a:gridCol w="5191963"/>
                <a:gridCol w="1684955"/>
              </a:tblGrid>
              <a:tr h="385011">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硬件设备</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处理器型号</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内存</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r>
              <a:tr h="726707">
                <a:tc>
                  <a:txBody>
                    <a:bodyPr/>
                    <a:lstStyle/>
                    <a:p>
                      <a:pPr algn="l">
                        <a:spcAft>
                          <a:spcPts val="0"/>
                        </a:spcAft>
                      </a:pPr>
                      <a:r>
                        <a:rPr lang="zh-CN" sz="2000" kern="100" dirty="0">
                          <a:effectLst/>
                          <a:latin typeface="幼圆" panose="02010509060101010101" pitchFamily="49" charset="-122"/>
                          <a:ea typeface="幼圆" panose="02010509060101010101" pitchFamily="49" charset="-122"/>
                        </a:rPr>
                        <a:t>台式计算机</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Intel(R) Core(TM) i3-4160 CPU @ 3.60GHz 3.60GHz</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8.0GB</a:t>
                      </a:r>
                      <a:endParaRPr lang="zh-CN" sz="2000" kern="100">
                        <a:effectLst/>
                        <a:latin typeface="幼圆" panose="02010509060101010101" pitchFamily="49" charset="-122"/>
                        <a:ea typeface="幼圆" panose="02010509060101010101" pitchFamily="49" charset="-122"/>
                      </a:endParaRPr>
                    </a:p>
                  </a:txBody>
                  <a:tcPr marL="68580" marR="68580" marT="0" marB="0" anchor="ctr"/>
                </a:tc>
              </a:tr>
              <a:tr h="363354">
                <a:tc>
                  <a:txBody>
                    <a:bodyPr/>
                    <a:lstStyle/>
                    <a:p>
                      <a:pPr algn="just">
                        <a:spcAft>
                          <a:spcPts val="0"/>
                        </a:spcAft>
                      </a:pPr>
                      <a:r>
                        <a:rPr lang="zh-CN" sz="2000" kern="100">
                          <a:effectLst/>
                          <a:latin typeface="幼圆" panose="02010509060101010101" pitchFamily="49" charset="-122"/>
                          <a:ea typeface="幼圆" panose="02010509060101010101" pitchFamily="49" charset="-122"/>
                        </a:rPr>
                        <a:t>笔记本</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Intel i5</a:t>
                      </a:r>
                      <a:r>
                        <a:rPr lang="zh-CN" sz="2000" kern="100" dirty="0">
                          <a:effectLst/>
                          <a:latin typeface="幼圆" panose="02010509060101010101" pitchFamily="49" charset="-122"/>
                          <a:ea typeface="幼圆" panose="02010509060101010101" pitchFamily="49" charset="-122"/>
                        </a:rPr>
                        <a:t>低功耗版</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8.0GB</a:t>
                      </a:r>
                      <a:endParaRPr lang="zh-CN" sz="2000" kern="100">
                        <a:effectLst/>
                        <a:latin typeface="幼圆" panose="02010509060101010101" pitchFamily="49" charset="-122"/>
                        <a:ea typeface="幼圆" panose="02010509060101010101" pitchFamily="49" charset="-122"/>
                      </a:endParaRPr>
                    </a:p>
                  </a:txBody>
                  <a:tcPr marL="68580" marR="68580" marT="0" marB="0" anchor="ctr"/>
                </a:tc>
              </a:tr>
              <a:tr h="363354">
                <a:tc>
                  <a:txBody>
                    <a:bodyPr/>
                    <a:lstStyle/>
                    <a:p>
                      <a:pPr algn="just">
                        <a:spcAft>
                          <a:spcPts val="0"/>
                        </a:spcAft>
                      </a:pPr>
                      <a:r>
                        <a:rPr lang="zh-CN" sz="2000" kern="100">
                          <a:effectLst/>
                          <a:latin typeface="幼圆" panose="02010509060101010101" pitchFamily="49" charset="-122"/>
                          <a:ea typeface="幼圆" panose="02010509060101010101" pitchFamily="49" charset="-122"/>
                        </a:rPr>
                        <a:t>手机</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华为</a:t>
                      </a:r>
                      <a:r>
                        <a:rPr lang="en-US" sz="2000" kern="100" dirty="0">
                          <a:effectLst/>
                          <a:latin typeface="幼圆" panose="02010509060101010101" pitchFamily="49" charset="-122"/>
                          <a:ea typeface="幼圆" panose="02010509060101010101" pitchFamily="49" charset="-122"/>
                        </a:rPr>
                        <a:t> honor AAL-AL20</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4.0GB</a:t>
                      </a:r>
                      <a:endParaRPr lang="zh-CN" sz="2000" kern="100">
                        <a:effectLst/>
                        <a:latin typeface="幼圆" panose="02010509060101010101" pitchFamily="49" charset="-122"/>
                        <a:ea typeface="幼圆" panose="02010509060101010101" pitchFamily="49" charset="-122"/>
                      </a:endParaRPr>
                    </a:p>
                  </a:txBody>
                  <a:tcPr marL="68580" marR="68580" marT="0" marB="0" anchor="ctr"/>
                </a:tc>
              </a:tr>
              <a:tr h="363354">
                <a:tc>
                  <a:txBody>
                    <a:bodyPr/>
                    <a:lstStyle/>
                    <a:p>
                      <a:pPr algn="l">
                        <a:spcAft>
                          <a:spcPts val="0"/>
                        </a:spcAft>
                      </a:pPr>
                      <a:r>
                        <a:rPr lang="zh-CN" sz="2000" kern="100">
                          <a:effectLst/>
                          <a:latin typeface="幼圆" panose="02010509060101010101" pitchFamily="49" charset="-122"/>
                          <a:ea typeface="幼圆" panose="02010509060101010101" pitchFamily="49" charset="-122"/>
                        </a:rPr>
                        <a:t>平板电脑</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iPad MR7K2CH/A</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8.0GB</a:t>
                      </a:r>
                      <a:endParaRPr lang="zh-CN" sz="2000" kern="100">
                        <a:effectLst/>
                        <a:latin typeface="幼圆" panose="02010509060101010101" pitchFamily="49" charset="-122"/>
                        <a:ea typeface="幼圆" panose="02010509060101010101" pitchFamily="49" charset="-122"/>
                      </a:endParaRPr>
                    </a:p>
                  </a:txBody>
                  <a:tcPr marL="68580" marR="68580" marT="0" marB="0" anchor="ctr"/>
                </a:tc>
              </a:tr>
              <a:tr h="726707">
                <a:tc>
                  <a:txBody>
                    <a:bodyPr/>
                    <a:lstStyle/>
                    <a:p>
                      <a:pPr algn="l">
                        <a:spcAft>
                          <a:spcPts val="0"/>
                        </a:spcAft>
                      </a:pPr>
                      <a:r>
                        <a:rPr lang="zh-CN" sz="2000" kern="100">
                          <a:effectLst/>
                          <a:latin typeface="幼圆" panose="02010509060101010101" pitchFamily="49" charset="-122"/>
                          <a:ea typeface="幼圆" panose="02010509060101010101" pitchFamily="49" charset="-122"/>
                        </a:rPr>
                        <a:t>服务器</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Intel(R) Core(TM) i5-6600KCPU @ 3.50GHz </a:t>
                      </a:r>
                      <a:r>
                        <a:rPr lang="en-US" sz="2000" kern="100" dirty="0" err="1">
                          <a:effectLst/>
                          <a:latin typeface="幼圆" panose="02010509060101010101" pitchFamily="49" charset="-122"/>
                          <a:ea typeface="幼圆" panose="02010509060101010101" pitchFamily="49" charset="-122"/>
                        </a:rPr>
                        <a:t>3.50GHz</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8.0GB</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bl>
          </a:graphicData>
        </a:graphic>
      </p:graphicFrame>
      <p:sp>
        <p:nvSpPr>
          <p:cNvPr id="8" name="内容占位符 2"/>
          <p:cNvSpPr txBox="1"/>
          <p:nvPr/>
        </p:nvSpPr>
        <p:spPr>
          <a:xfrm>
            <a:off x="1438035" y="1299412"/>
            <a:ext cx="9634225" cy="120315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三、测试环境</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、测试资源需求</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up)">
                                      <p:cBhvr>
                                        <p:cTn id="11" dur="500"/>
                                        <p:tgtEl>
                                          <p:spTgt spid="8"/>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arn(inVertic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8.1 </a:t>
            </a:r>
            <a:r>
              <a:rPr lang="zh-CN" altLang="en-US" sz="3200" b="1" dirty="0" smtClean="0">
                <a:solidFill>
                  <a:srgbClr val="1353A2"/>
                </a:solidFill>
                <a:latin typeface="微软雅黑" panose="020B0503020204020204" pitchFamily="34" charset="-122"/>
                <a:ea typeface="微软雅黑" panose="020B0503020204020204" pitchFamily="34" charset="-122"/>
              </a:rPr>
              <a:t>项目简介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7" name="内容占位符 2"/>
          <p:cNvSpPr txBox="1"/>
          <p:nvPr/>
        </p:nvSpPr>
        <p:spPr>
          <a:xfrm>
            <a:off x="1421295" y="1812205"/>
            <a:ext cx="4674706" cy="75208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在线</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考试系统使用基本</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流程</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8" name="任意多边形 17"/>
          <p:cNvSpPr/>
          <p:nvPr/>
        </p:nvSpPr>
        <p:spPr>
          <a:xfrm>
            <a:off x="1896717" y="3033445"/>
            <a:ext cx="1620078" cy="808640"/>
          </a:xfrm>
          <a:custGeom>
            <a:avLst/>
            <a:gdLst>
              <a:gd name="connsiteX0" fmla="*/ 0 w 2611120"/>
              <a:gd name="connsiteY0" fmla="*/ 0 h 421534"/>
              <a:gd name="connsiteX1" fmla="*/ 2611120 w 2611120"/>
              <a:gd name="connsiteY1" fmla="*/ 0 h 421534"/>
              <a:gd name="connsiteX2" fmla="*/ 2611120 w 2611120"/>
              <a:gd name="connsiteY2" fmla="*/ 421534 h 421534"/>
              <a:gd name="connsiteX3" fmla="*/ 0 w 2611120"/>
              <a:gd name="connsiteY3" fmla="*/ 421534 h 421534"/>
              <a:gd name="connsiteX4" fmla="*/ 0 w 2611120"/>
              <a:gd name="connsiteY4" fmla="*/ 0 h 42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1120" h="421534">
                <a:moveTo>
                  <a:pt x="0" y="0"/>
                </a:moveTo>
                <a:lnTo>
                  <a:pt x="2611120" y="0"/>
                </a:lnTo>
                <a:lnTo>
                  <a:pt x="2611120" y="421534"/>
                </a:lnTo>
                <a:lnTo>
                  <a:pt x="0" y="421534"/>
                </a:lnTo>
                <a:lnTo>
                  <a:pt x="0" y="0"/>
                </a:lnTo>
                <a:close/>
              </a:path>
            </a:pathLst>
          </a:custGeom>
          <a:solidFill>
            <a:schemeClr val="accent1">
              <a:alpha val="90000"/>
            </a:schemeClr>
          </a:solidFill>
          <a:ln>
            <a:solidFill>
              <a:schemeClr val="accent1">
                <a:alpha val="90000"/>
              </a:scheme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34290" rIns="192024" bIns="34290" numCol="1" spcCol="1270" anchor="ctr" anchorCtr="0">
            <a:noAutofit/>
          </a:bodyPr>
          <a:lstStyle/>
          <a:p>
            <a:pPr lvl="0" algn="ctr" defTabSz="1200150">
              <a:lnSpc>
                <a:spcPct val="90000"/>
              </a:lnSpc>
              <a:spcBef>
                <a:spcPct val="0"/>
              </a:spcBef>
              <a:spcAft>
                <a:spcPct val="35000"/>
              </a:spcAft>
            </a:pPr>
            <a:r>
              <a:rPr lang="zh-CN" altLang="en-US" sz="2000" b="1" dirty="0">
                <a:solidFill>
                  <a:schemeClr val="bg1"/>
                </a:solidFill>
              </a:rPr>
              <a:t>教</a:t>
            </a:r>
            <a:r>
              <a:rPr lang="zh-CN" altLang="en-US" sz="2000" b="1" dirty="0" smtClean="0">
                <a:solidFill>
                  <a:schemeClr val="bg1"/>
                </a:solidFill>
              </a:rPr>
              <a:t>师发布</a:t>
            </a:r>
            <a:endParaRPr lang="en-US" altLang="zh-CN" sz="2000" b="1" dirty="0" smtClean="0">
              <a:solidFill>
                <a:schemeClr val="bg1"/>
              </a:solidFill>
            </a:endParaRPr>
          </a:p>
          <a:p>
            <a:pPr lvl="0" algn="ctr" defTabSz="1200150">
              <a:lnSpc>
                <a:spcPct val="90000"/>
              </a:lnSpc>
              <a:spcBef>
                <a:spcPct val="0"/>
              </a:spcBef>
              <a:spcAft>
                <a:spcPct val="35000"/>
              </a:spcAft>
            </a:pPr>
            <a:r>
              <a:rPr lang="zh-CN" altLang="en-US" sz="2000" b="1" dirty="0" smtClean="0">
                <a:solidFill>
                  <a:schemeClr val="bg1"/>
                </a:solidFill>
              </a:rPr>
              <a:t>试卷</a:t>
            </a:r>
            <a:endParaRPr lang="zh-CN" altLang="en-US" sz="2000" b="1" kern="1200" dirty="0">
              <a:solidFill>
                <a:schemeClr val="bg1"/>
              </a:solidFill>
            </a:endParaRPr>
          </a:p>
        </p:txBody>
      </p:sp>
      <p:sp>
        <p:nvSpPr>
          <p:cNvPr id="22" name="任意多边形 21"/>
          <p:cNvSpPr/>
          <p:nvPr/>
        </p:nvSpPr>
        <p:spPr>
          <a:xfrm>
            <a:off x="3701498" y="3281940"/>
            <a:ext cx="400049" cy="311651"/>
          </a:xfrm>
          <a:custGeom>
            <a:avLst/>
            <a:gdLst>
              <a:gd name="connsiteX0" fmla="*/ 0 w 270270"/>
              <a:gd name="connsiteY0" fmla="*/ 68563 h 342816"/>
              <a:gd name="connsiteX1" fmla="*/ 135135 w 270270"/>
              <a:gd name="connsiteY1" fmla="*/ 68563 h 342816"/>
              <a:gd name="connsiteX2" fmla="*/ 135135 w 270270"/>
              <a:gd name="connsiteY2" fmla="*/ 0 h 342816"/>
              <a:gd name="connsiteX3" fmla="*/ 270270 w 270270"/>
              <a:gd name="connsiteY3" fmla="*/ 171408 h 342816"/>
              <a:gd name="connsiteX4" fmla="*/ 135135 w 270270"/>
              <a:gd name="connsiteY4" fmla="*/ 342816 h 342816"/>
              <a:gd name="connsiteX5" fmla="*/ 135135 w 270270"/>
              <a:gd name="connsiteY5" fmla="*/ 274253 h 342816"/>
              <a:gd name="connsiteX6" fmla="*/ 0 w 270270"/>
              <a:gd name="connsiteY6" fmla="*/ 274253 h 342816"/>
              <a:gd name="connsiteX7" fmla="*/ 0 w 270270"/>
              <a:gd name="connsiteY7" fmla="*/ 68563 h 34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270" h="342816">
                <a:moveTo>
                  <a:pt x="0" y="68563"/>
                </a:moveTo>
                <a:lnTo>
                  <a:pt x="135135" y="68563"/>
                </a:lnTo>
                <a:lnTo>
                  <a:pt x="135135" y="0"/>
                </a:lnTo>
                <a:lnTo>
                  <a:pt x="270270" y="171408"/>
                </a:lnTo>
                <a:lnTo>
                  <a:pt x="135135" y="342816"/>
                </a:lnTo>
                <a:lnTo>
                  <a:pt x="135135" y="274253"/>
                </a:lnTo>
                <a:lnTo>
                  <a:pt x="0" y="274253"/>
                </a:lnTo>
                <a:lnTo>
                  <a:pt x="0" y="6856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563" rIns="81080" bIns="68562" numCol="1" spcCol="1270" anchor="ctr" anchorCtr="0">
            <a:noAutofit/>
          </a:bodyPr>
          <a:lstStyle/>
          <a:p>
            <a:pPr lvl="0" algn="ctr" defTabSz="666750">
              <a:lnSpc>
                <a:spcPct val="90000"/>
              </a:lnSpc>
              <a:spcBef>
                <a:spcPct val="0"/>
              </a:spcBef>
              <a:spcAft>
                <a:spcPct val="35000"/>
              </a:spcAft>
            </a:pPr>
            <a:endParaRPr lang="zh-CN" altLang="en-US" sz="2000" b="1" kern="1200"/>
          </a:p>
        </p:txBody>
      </p:sp>
      <p:sp>
        <p:nvSpPr>
          <p:cNvPr id="25" name="任意多边形 24"/>
          <p:cNvSpPr/>
          <p:nvPr/>
        </p:nvSpPr>
        <p:spPr>
          <a:xfrm>
            <a:off x="4234070" y="3037478"/>
            <a:ext cx="1620078" cy="808640"/>
          </a:xfrm>
          <a:custGeom>
            <a:avLst/>
            <a:gdLst>
              <a:gd name="connsiteX0" fmla="*/ 0 w 2611120"/>
              <a:gd name="connsiteY0" fmla="*/ 0 h 421534"/>
              <a:gd name="connsiteX1" fmla="*/ 2611120 w 2611120"/>
              <a:gd name="connsiteY1" fmla="*/ 0 h 421534"/>
              <a:gd name="connsiteX2" fmla="*/ 2611120 w 2611120"/>
              <a:gd name="connsiteY2" fmla="*/ 421534 h 421534"/>
              <a:gd name="connsiteX3" fmla="*/ 0 w 2611120"/>
              <a:gd name="connsiteY3" fmla="*/ 421534 h 421534"/>
              <a:gd name="connsiteX4" fmla="*/ 0 w 2611120"/>
              <a:gd name="connsiteY4" fmla="*/ 0 h 42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1120" h="421534">
                <a:moveTo>
                  <a:pt x="0" y="0"/>
                </a:moveTo>
                <a:lnTo>
                  <a:pt x="2611120" y="0"/>
                </a:lnTo>
                <a:lnTo>
                  <a:pt x="2611120" y="421534"/>
                </a:lnTo>
                <a:lnTo>
                  <a:pt x="0" y="421534"/>
                </a:lnTo>
                <a:lnTo>
                  <a:pt x="0" y="0"/>
                </a:lnTo>
                <a:close/>
              </a:path>
            </a:pathLst>
          </a:custGeom>
          <a:solidFill>
            <a:schemeClr val="accent1">
              <a:alpha val="90000"/>
            </a:schemeClr>
          </a:solidFill>
          <a:ln>
            <a:solidFill>
              <a:schemeClr val="accent1">
                <a:alpha val="90000"/>
              </a:scheme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34290" rIns="192024" bIns="34290" numCol="1" spcCol="1270" anchor="ctr" anchorCtr="0">
            <a:noAutofit/>
          </a:bodyPr>
          <a:lstStyle/>
          <a:p>
            <a:pPr lvl="0" algn="ctr" defTabSz="1200150">
              <a:lnSpc>
                <a:spcPct val="90000"/>
              </a:lnSpc>
              <a:spcBef>
                <a:spcPct val="0"/>
              </a:spcBef>
              <a:spcAft>
                <a:spcPct val="35000"/>
              </a:spcAft>
            </a:pPr>
            <a:r>
              <a:rPr lang="zh-CN" altLang="en-US" sz="2000" b="1" dirty="0" smtClean="0">
                <a:solidFill>
                  <a:schemeClr val="bg1"/>
                </a:solidFill>
              </a:rPr>
              <a:t>学生在线考试</a:t>
            </a:r>
            <a:endParaRPr lang="en-US" altLang="zh-CN" sz="2000" b="1" dirty="0" smtClean="0">
              <a:solidFill>
                <a:schemeClr val="bg1"/>
              </a:solidFill>
            </a:endParaRPr>
          </a:p>
        </p:txBody>
      </p:sp>
      <p:sp>
        <p:nvSpPr>
          <p:cNvPr id="26" name="任意多边形 25"/>
          <p:cNvSpPr/>
          <p:nvPr/>
        </p:nvSpPr>
        <p:spPr>
          <a:xfrm>
            <a:off x="6020629" y="3285972"/>
            <a:ext cx="400049" cy="311651"/>
          </a:xfrm>
          <a:custGeom>
            <a:avLst/>
            <a:gdLst>
              <a:gd name="connsiteX0" fmla="*/ 0 w 270270"/>
              <a:gd name="connsiteY0" fmla="*/ 68563 h 342816"/>
              <a:gd name="connsiteX1" fmla="*/ 135135 w 270270"/>
              <a:gd name="connsiteY1" fmla="*/ 68563 h 342816"/>
              <a:gd name="connsiteX2" fmla="*/ 135135 w 270270"/>
              <a:gd name="connsiteY2" fmla="*/ 0 h 342816"/>
              <a:gd name="connsiteX3" fmla="*/ 270270 w 270270"/>
              <a:gd name="connsiteY3" fmla="*/ 171408 h 342816"/>
              <a:gd name="connsiteX4" fmla="*/ 135135 w 270270"/>
              <a:gd name="connsiteY4" fmla="*/ 342816 h 342816"/>
              <a:gd name="connsiteX5" fmla="*/ 135135 w 270270"/>
              <a:gd name="connsiteY5" fmla="*/ 274253 h 342816"/>
              <a:gd name="connsiteX6" fmla="*/ 0 w 270270"/>
              <a:gd name="connsiteY6" fmla="*/ 274253 h 342816"/>
              <a:gd name="connsiteX7" fmla="*/ 0 w 270270"/>
              <a:gd name="connsiteY7" fmla="*/ 68563 h 34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270" h="342816">
                <a:moveTo>
                  <a:pt x="0" y="68563"/>
                </a:moveTo>
                <a:lnTo>
                  <a:pt x="135135" y="68563"/>
                </a:lnTo>
                <a:lnTo>
                  <a:pt x="135135" y="0"/>
                </a:lnTo>
                <a:lnTo>
                  <a:pt x="270270" y="171408"/>
                </a:lnTo>
                <a:lnTo>
                  <a:pt x="135135" y="342816"/>
                </a:lnTo>
                <a:lnTo>
                  <a:pt x="135135" y="274253"/>
                </a:lnTo>
                <a:lnTo>
                  <a:pt x="0" y="274253"/>
                </a:lnTo>
                <a:lnTo>
                  <a:pt x="0" y="6856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563" rIns="81080" bIns="68562" numCol="1" spcCol="1270" anchor="ctr" anchorCtr="0">
            <a:noAutofit/>
          </a:bodyPr>
          <a:lstStyle/>
          <a:p>
            <a:pPr lvl="0" algn="ctr" defTabSz="666750">
              <a:lnSpc>
                <a:spcPct val="90000"/>
              </a:lnSpc>
              <a:spcBef>
                <a:spcPct val="0"/>
              </a:spcBef>
              <a:spcAft>
                <a:spcPct val="35000"/>
              </a:spcAft>
            </a:pPr>
            <a:endParaRPr lang="zh-CN" altLang="en-US" sz="2000" b="1" kern="1200"/>
          </a:p>
        </p:txBody>
      </p:sp>
      <p:sp>
        <p:nvSpPr>
          <p:cNvPr id="27" name="任意多边形 26"/>
          <p:cNvSpPr/>
          <p:nvPr/>
        </p:nvSpPr>
        <p:spPr>
          <a:xfrm>
            <a:off x="6697427" y="3037478"/>
            <a:ext cx="1620078" cy="808640"/>
          </a:xfrm>
          <a:custGeom>
            <a:avLst/>
            <a:gdLst>
              <a:gd name="connsiteX0" fmla="*/ 0 w 2611120"/>
              <a:gd name="connsiteY0" fmla="*/ 0 h 421534"/>
              <a:gd name="connsiteX1" fmla="*/ 2611120 w 2611120"/>
              <a:gd name="connsiteY1" fmla="*/ 0 h 421534"/>
              <a:gd name="connsiteX2" fmla="*/ 2611120 w 2611120"/>
              <a:gd name="connsiteY2" fmla="*/ 421534 h 421534"/>
              <a:gd name="connsiteX3" fmla="*/ 0 w 2611120"/>
              <a:gd name="connsiteY3" fmla="*/ 421534 h 421534"/>
              <a:gd name="connsiteX4" fmla="*/ 0 w 2611120"/>
              <a:gd name="connsiteY4" fmla="*/ 0 h 42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1120" h="421534">
                <a:moveTo>
                  <a:pt x="0" y="0"/>
                </a:moveTo>
                <a:lnTo>
                  <a:pt x="2611120" y="0"/>
                </a:lnTo>
                <a:lnTo>
                  <a:pt x="2611120" y="421534"/>
                </a:lnTo>
                <a:lnTo>
                  <a:pt x="0" y="421534"/>
                </a:lnTo>
                <a:lnTo>
                  <a:pt x="0" y="0"/>
                </a:lnTo>
                <a:close/>
              </a:path>
            </a:pathLst>
          </a:custGeom>
          <a:solidFill>
            <a:schemeClr val="accent1">
              <a:alpha val="90000"/>
            </a:schemeClr>
          </a:solidFill>
          <a:ln>
            <a:solidFill>
              <a:schemeClr val="accent1">
                <a:alpha val="90000"/>
              </a:scheme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34290" rIns="192024" bIns="34290" numCol="1" spcCol="1270" anchor="ctr" anchorCtr="0">
            <a:noAutofit/>
          </a:bodyPr>
          <a:lstStyle/>
          <a:p>
            <a:pPr lvl="0" algn="ctr" defTabSz="1200150">
              <a:lnSpc>
                <a:spcPct val="90000"/>
              </a:lnSpc>
              <a:spcBef>
                <a:spcPct val="0"/>
              </a:spcBef>
              <a:spcAft>
                <a:spcPct val="35000"/>
              </a:spcAft>
            </a:pPr>
            <a:r>
              <a:rPr lang="zh-CN" altLang="en-US" sz="2000" b="1" dirty="0" smtClean="0">
                <a:solidFill>
                  <a:schemeClr val="bg1"/>
                </a:solidFill>
              </a:rPr>
              <a:t>系统自动阅卷</a:t>
            </a:r>
            <a:endParaRPr lang="en-US" altLang="zh-CN" sz="2000" b="1" dirty="0" smtClean="0">
              <a:solidFill>
                <a:schemeClr val="bg1"/>
              </a:solidFill>
            </a:endParaRPr>
          </a:p>
        </p:txBody>
      </p:sp>
      <p:sp>
        <p:nvSpPr>
          <p:cNvPr id="28" name="任意多边形 27"/>
          <p:cNvSpPr/>
          <p:nvPr/>
        </p:nvSpPr>
        <p:spPr>
          <a:xfrm>
            <a:off x="8538542" y="3285972"/>
            <a:ext cx="400049" cy="311651"/>
          </a:xfrm>
          <a:custGeom>
            <a:avLst/>
            <a:gdLst>
              <a:gd name="connsiteX0" fmla="*/ 0 w 270270"/>
              <a:gd name="connsiteY0" fmla="*/ 68563 h 342816"/>
              <a:gd name="connsiteX1" fmla="*/ 135135 w 270270"/>
              <a:gd name="connsiteY1" fmla="*/ 68563 h 342816"/>
              <a:gd name="connsiteX2" fmla="*/ 135135 w 270270"/>
              <a:gd name="connsiteY2" fmla="*/ 0 h 342816"/>
              <a:gd name="connsiteX3" fmla="*/ 270270 w 270270"/>
              <a:gd name="connsiteY3" fmla="*/ 171408 h 342816"/>
              <a:gd name="connsiteX4" fmla="*/ 135135 w 270270"/>
              <a:gd name="connsiteY4" fmla="*/ 342816 h 342816"/>
              <a:gd name="connsiteX5" fmla="*/ 135135 w 270270"/>
              <a:gd name="connsiteY5" fmla="*/ 274253 h 342816"/>
              <a:gd name="connsiteX6" fmla="*/ 0 w 270270"/>
              <a:gd name="connsiteY6" fmla="*/ 274253 h 342816"/>
              <a:gd name="connsiteX7" fmla="*/ 0 w 270270"/>
              <a:gd name="connsiteY7" fmla="*/ 68563 h 34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270" h="342816">
                <a:moveTo>
                  <a:pt x="0" y="68563"/>
                </a:moveTo>
                <a:lnTo>
                  <a:pt x="135135" y="68563"/>
                </a:lnTo>
                <a:lnTo>
                  <a:pt x="135135" y="0"/>
                </a:lnTo>
                <a:lnTo>
                  <a:pt x="270270" y="171408"/>
                </a:lnTo>
                <a:lnTo>
                  <a:pt x="135135" y="342816"/>
                </a:lnTo>
                <a:lnTo>
                  <a:pt x="135135" y="274253"/>
                </a:lnTo>
                <a:lnTo>
                  <a:pt x="0" y="274253"/>
                </a:lnTo>
                <a:lnTo>
                  <a:pt x="0" y="6856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563" rIns="81080" bIns="68562" numCol="1" spcCol="1270" anchor="ctr" anchorCtr="0">
            <a:noAutofit/>
          </a:bodyPr>
          <a:lstStyle/>
          <a:p>
            <a:pPr lvl="0" algn="ctr" defTabSz="666750">
              <a:lnSpc>
                <a:spcPct val="90000"/>
              </a:lnSpc>
              <a:spcBef>
                <a:spcPct val="0"/>
              </a:spcBef>
              <a:spcAft>
                <a:spcPct val="35000"/>
              </a:spcAft>
            </a:pPr>
            <a:endParaRPr lang="zh-CN" altLang="en-US" sz="2000" b="1" kern="1200"/>
          </a:p>
        </p:txBody>
      </p:sp>
      <p:sp>
        <p:nvSpPr>
          <p:cNvPr id="29" name="任意多边形 28"/>
          <p:cNvSpPr/>
          <p:nvPr/>
        </p:nvSpPr>
        <p:spPr>
          <a:xfrm>
            <a:off x="9106009" y="3021632"/>
            <a:ext cx="1620078" cy="808640"/>
          </a:xfrm>
          <a:custGeom>
            <a:avLst/>
            <a:gdLst>
              <a:gd name="connsiteX0" fmla="*/ 0 w 2611120"/>
              <a:gd name="connsiteY0" fmla="*/ 0 h 421534"/>
              <a:gd name="connsiteX1" fmla="*/ 2611120 w 2611120"/>
              <a:gd name="connsiteY1" fmla="*/ 0 h 421534"/>
              <a:gd name="connsiteX2" fmla="*/ 2611120 w 2611120"/>
              <a:gd name="connsiteY2" fmla="*/ 421534 h 421534"/>
              <a:gd name="connsiteX3" fmla="*/ 0 w 2611120"/>
              <a:gd name="connsiteY3" fmla="*/ 421534 h 421534"/>
              <a:gd name="connsiteX4" fmla="*/ 0 w 2611120"/>
              <a:gd name="connsiteY4" fmla="*/ 0 h 42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1120" h="421534">
                <a:moveTo>
                  <a:pt x="0" y="0"/>
                </a:moveTo>
                <a:lnTo>
                  <a:pt x="2611120" y="0"/>
                </a:lnTo>
                <a:lnTo>
                  <a:pt x="2611120" y="421534"/>
                </a:lnTo>
                <a:lnTo>
                  <a:pt x="0" y="421534"/>
                </a:lnTo>
                <a:lnTo>
                  <a:pt x="0" y="0"/>
                </a:lnTo>
                <a:close/>
              </a:path>
            </a:pathLst>
          </a:custGeom>
          <a:solidFill>
            <a:schemeClr val="accent1">
              <a:alpha val="90000"/>
            </a:schemeClr>
          </a:solidFill>
          <a:ln>
            <a:solidFill>
              <a:schemeClr val="accent1">
                <a:alpha val="90000"/>
              </a:scheme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34290" rIns="192024" bIns="34290" numCol="1" spcCol="1270" anchor="ctr" anchorCtr="0">
            <a:noAutofit/>
          </a:bodyPr>
          <a:lstStyle/>
          <a:p>
            <a:pPr lvl="0" algn="ctr" defTabSz="1200150">
              <a:lnSpc>
                <a:spcPct val="90000"/>
              </a:lnSpc>
              <a:spcBef>
                <a:spcPct val="0"/>
              </a:spcBef>
              <a:spcAft>
                <a:spcPct val="35000"/>
              </a:spcAft>
            </a:pPr>
            <a:r>
              <a:rPr lang="zh-CN" altLang="en-US" sz="2000" b="1" dirty="0" smtClean="0">
                <a:solidFill>
                  <a:schemeClr val="bg1"/>
                </a:solidFill>
              </a:rPr>
              <a:t>在线查询考试结果</a:t>
            </a:r>
            <a:endParaRPr lang="en-US" altLang="zh-CN" sz="2000" b="1" dirty="0" smtClean="0">
              <a:solidFill>
                <a:schemeClr val="bg1"/>
              </a:solidFill>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left)">
                                      <p:cBhvr>
                                        <p:cTn id="11" dur="500"/>
                                        <p:tgtEl>
                                          <p:spTgt spid="18"/>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500"/>
                                        <p:tgtEl>
                                          <p:spTgt spid="22"/>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wipe(left)">
                                      <p:cBhvr>
                                        <p:cTn id="19" dur="500"/>
                                        <p:tgtEl>
                                          <p:spTgt spid="25"/>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wipe(left)">
                                      <p:cBhvr>
                                        <p:cTn id="23" dur="500"/>
                                        <p:tgtEl>
                                          <p:spTgt spid="26"/>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wipe(left)">
                                      <p:cBhvr>
                                        <p:cTn id="27" dur="500"/>
                                        <p:tgtEl>
                                          <p:spTgt spid="27"/>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wipe(left)">
                                      <p:cBhvr>
                                        <p:cTn id="31" dur="500"/>
                                        <p:tgtEl>
                                          <p:spTgt spid="28"/>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wipe(left)">
                                      <p:cBhvr>
                                        <p:cTn id="3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8" grpId="0" animBg="1"/>
      <p:bldP spid="22" grpId="0" animBg="1"/>
      <p:bldP spid="25" grpId="0" animBg="1"/>
      <p:bldP spid="26" grpId="0" animBg="1"/>
      <p:bldP spid="27" grpId="0" animBg="1"/>
      <p:bldP spid="28" grpId="0" animBg="1"/>
      <p:bldP spid="2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4966635" y="1540058"/>
            <a:ext cx="2760185" cy="64489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测试软件资源需求</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3" name="表格 2"/>
          <p:cNvGraphicFramePr>
            <a:graphicFrameLocks noGrp="1"/>
          </p:cNvGraphicFramePr>
          <p:nvPr/>
        </p:nvGraphicFramePr>
        <p:xfrm>
          <a:off x="1592036" y="2204198"/>
          <a:ext cx="9794646" cy="3368841"/>
        </p:xfrm>
        <a:graphic>
          <a:graphicData uri="http://schemas.openxmlformats.org/drawingml/2006/table">
            <a:tbl>
              <a:tblPr firstRow="1" firstCol="1" bandRow="1">
                <a:tableStyleId>{5C22544A-7EE6-4342-B048-85BDC9FD1C3A}</a:tableStyleId>
              </a:tblPr>
              <a:tblGrid>
                <a:gridCol w="2218665"/>
                <a:gridCol w="7575981"/>
              </a:tblGrid>
              <a:tr h="481263">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软件名称</a:t>
                      </a:r>
                      <a:r>
                        <a:rPr lang="en-US" sz="2000" kern="100" dirty="0">
                          <a:effectLst/>
                          <a:latin typeface="幼圆" panose="02010509060101010101" pitchFamily="49" charset="-122"/>
                          <a:ea typeface="幼圆" panose="02010509060101010101" pitchFamily="49" charset="-122"/>
                        </a:rPr>
                        <a:t>/</a:t>
                      </a:r>
                      <a:r>
                        <a:rPr lang="zh-CN" sz="2000" kern="100" dirty="0">
                          <a:effectLst/>
                          <a:latin typeface="幼圆" panose="02010509060101010101" pitchFamily="49" charset="-122"/>
                          <a:ea typeface="幼圆" panose="02010509060101010101" pitchFamily="49" charset="-122"/>
                        </a:rPr>
                        <a:t>类型</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版本</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r>
              <a:tr h="481263">
                <a:tc>
                  <a:txBody>
                    <a:bodyPr/>
                    <a:lstStyle/>
                    <a:p>
                      <a:pPr algn="l">
                        <a:spcAft>
                          <a:spcPts val="0"/>
                        </a:spcAft>
                      </a:pPr>
                      <a:r>
                        <a:rPr lang="en-US" sz="2000" kern="100" dirty="0">
                          <a:effectLst/>
                          <a:latin typeface="幼圆" panose="02010509060101010101" pitchFamily="49" charset="-122"/>
                          <a:ea typeface="幼圆" panose="02010509060101010101" pitchFamily="49" charset="-122"/>
                        </a:rPr>
                        <a:t>Windows</a:t>
                      </a:r>
                      <a:r>
                        <a:rPr lang="zh-CN" sz="2000" kern="100" dirty="0">
                          <a:effectLst/>
                          <a:latin typeface="幼圆" panose="02010509060101010101" pitchFamily="49" charset="-122"/>
                          <a:ea typeface="幼圆" panose="02010509060101010101" pitchFamily="49" charset="-122"/>
                        </a:rPr>
                        <a:t>操作系统</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Windows7 </a:t>
                      </a:r>
                      <a:r>
                        <a:rPr lang="zh-CN" sz="2000" kern="100">
                          <a:effectLst/>
                          <a:latin typeface="幼圆" panose="02010509060101010101" pitchFamily="49" charset="-122"/>
                          <a:ea typeface="幼圆" panose="02010509060101010101" pitchFamily="49" charset="-122"/>
                        </a:rPr>
                        <a:t>旗舰版、</a:t>
                      </a:r>
                      <a:r>
                        <a:rPr lang="en-US" sz="2000" kern="100">
                          <a:effectLst/>
                          <a:latin typeface="幼圆" panose="02010509060101010101" pitchFamily="49" charset="-122"/>
                          <a:ea typeface="幼圆" panose="02010509060101010101" pitchFamily="49" charset="-122"/>
                        </a:rPr>
                        <a:t>Windows10</a:t>
                      </a:r>
                      <a:endParaRPr lang="zh-CN" sz="2000" kern="100">
                        <a:effectLst/>
                        <a:latin typeface="幼圆" panose="02010509060101010101" pitchFamily="49" charset="-122"/>
                        <a:ea typeface="幼圆" panose="02010509060101010101" pitchFamily="49" charset="-122"/>
                      </a:endParaRPr>
                    </a:p>
                  </a:txBody>
                  <a:tcPr marL="68580" marR="68580" marT="0" marB="0" anchor="ctr"/>
                </a:tc>
              </a:tr>
              <a:tr h="481263">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Android</a:t>
                      </a:r>
                      <a:r>
                        <a:rPr lang="zh-CN" sz="2000" kern="100" dirty="0">
                          <a:effectLst/>
                          <a:latin typeface="幼圆" panose="02010509060101010101" pitchFamily="49" charset="-122"/>
                          <a:ea typeface="幼圆" panose="02010509060101010101" pitchFamily="49" charset="-122"/>
                        </a:rPr>
                        <a:t>操作系统</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Android 8.0.0</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81263">
                <a:tc>
                  <a:txBody>
                    <a:bodyPr/>
                    <a:lstStyle/>
                    <a:p>
                      <a:pPr algn="just">
                        <a:spcAft>
                          <a:spcPts val="0"/>
                        </a:spcAft>
                      </a:pPr>
                      <a:r>
                        <a:rPr lang="en-US" sz="2000" kern="100">
                          <a:effectLst/>
                          <a:latin typeface="幼圆" panose="02010509060101010101" pitchFamily="49" charset="-122"/>
                          <a:ea typeface="幼圆" panose="02010509060101010101" pitchFamily="49" charset="-122"/>
                        </a:rPr>
                        <a:t>iOS</a:t>
                      </a:r>
                      <a:r>
                        <a:rPr lang="zh-CN" sz="2000" kern="100">
                          <a:effectLst/>
                          <a:latin typeface="幼圆" panose="02010509060101010101" pitchFamily="49" charset="-122"/>
                          <a:ea typeface="幼圆" panose="02010509060101010101" pitchFamily="49" charset="-122"/>
                        </a:rPr>
                        <a:t>操作系统</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iOS 11</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81263">
                <a:tc>
                  <a:txBody>
                    <a:bodyPr/>
                    <a:lstStyle/>
                    <a:p>
                      <a:pPr algn="just">
                        <a:spcAft>
                          <a:spcPts val="0"/>
                        </a:spcAft>
                      </a:pPr>
                      <a:r>
                        <a:rPr lang="zh-CN" sz="2000" kern="100">
                          <a:effectLst/>
                          <a:latin typeface="幼圆" panose="02010509060101010101" pitchFamily="49" charset="-122"/>
                          <a:ea typeface="幼圆" panose="02010509060101010101" pitchFamily="49" charset="-122"/>
                        </a:rPr>
                        <a:t>浏览器</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Google</a:t>
                      </a:r>
                      <a:r>
                        <a:rPr lang="zh-CN" sz="2000" kern="100" dirty="0">
                          <a:effectLst/>
                          <a:latin typeface="幼圆" panose="02010509060101010101" pitchFamily="49" charset="-122"/>
                          <a:ea typeface="幼圆" panose="02010509060101010101" pitchFamily="49" charset="-122"/>
                        </a:rPr>
                        <a:t>、</a:t>
                      </a:r>
                      <a:r>
                        <a:rPr lang="en-US" sz="2000" kern="100" dirty="0">
                          <a:effectLst/>
                          <a:latin typeface="幼圆" panose="02010509060101010101" pitchFamily="49" charset="-122"/>
                          <a:ea typeface="幼圆" panose="02010509060101010101" pitchFamily="49" charset="-122"/>
                        </a:rPr>
                        <a:t>Firefox</a:t>
                      </a:r>
                      <a:r>
                        <a:rPr lang="zh-CN" sz="2000" kern="100" dirty="0">
                          <a:effectLst/>
                          <a:latin typeface="幼圆" panose="02010509060101010101" pitchFamily="49" charset="-122"/>
                          <a:ea typeface="幼圆" panose="02010509060101010101" pitchFamily="49" charset="-122"/>
                        </a:rPr>
                        <a:t>、</a:t>
                      </a:r>
                      <a:r>
                        <a:rPr lang="en-US" sz="2000" kern="100" dirty="0">
                          <a:effectLst/>
                          <a:latin typeface="幼圆" panose="02010509060101010101" pitchFamily="49" charset="-122"/>
                          <a:ea typeface="幼圆" panose="02010509060101010101" pitchFamily="49" charset="-122"/>
                        </a:rPr>
                        <a:t>Safari</a:t>
                      </a:r>
                      <a:r>
                        <a:rPr lang="zh-CN" sz="2000" kern="100" dirty="0">
                          <a:effectLst/>
                          <a:latin typeface="幼圆" panose="02010509060101010101" pitchFamily="49" charset="-122"/>
                          <a:ea typeface="幼圆" panose="02010509060101010101" pitchFamily="49" charset="-122"/>
                        </a:rPr>
                        <a:t>、</a:t>
                      </a:r>
                      <a:r>
                        <a:rPr lang="en-US" sz="2000" kern="100" dirty="0">
                          <a:effectLst/>
                          <a:latin typeface="幼圆" panose="02010509060101010101" pitchFamily="49" charset="-122"/>
                          <a:ea typeface="幼圆" panose="02010509060101010101" pitchFamily="49" charset="-122"/>
                        </a:rPr>
                        <a:t>Opera</a:t>
                      </a:r>
                      <a:r>
                        <a:rPr lang="zh-CN" sz="2000" kern="100" dirty="0">
                          <a:effectLst/>
                          <a:latin typeface="幼圆" panose="02010509060101010101" pitchFamily="49" charset="-122"/>
                          <a:ea typeface="幼圆" panose="02010509060101010101" pitchFamily="49" charset="-122"/>
                        </a:rPr>
                        <a:t>、</a:t>
                      </a:r>
                      <a:r>
                        <a:rPr lang="en-US" sz="2000" kern="100" dirty="0">
                          <a:effectLst/>
                          <a:latin typeface="幼圆" panose="02010509060101010101" pitchFamily="49" charset="-122"/>
                          <a:ea typeface="幼圆" panose="02010509060101010101" pitchFamily="49" charset="-122"/>
                        </a:rPr>
                        <a:t>IE</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81263">
                <a:tc>
                  <a:txBody>
                    <a:bodyPr/>
                    <a:lstStyle/>
                    <a:p>
                      <a:pPr algn="just">
                        <a:spcAft>
                          <a:spcPts val="0"/>
                        </a:spcAft>
                      </a:pPr>
                      <a:r>
                        <a:rPr lang="zh-CN" sz="2000" kern="100">
                          <a:effectLst/>
                          <a:latin typeface="幼圆" panose="02010509060101010101" pitchFamily="49" charset="-122"/>
                          <a:ea typeface="幼圆" panose="02010509060101010101" pitchFamily="49" charset="-122"/>
                        </a:rPr>
                        <a:t>测试工具</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dirty="0" err="1">
                          <a:effectLst/>
                          <a:latin typeface="幼圆" panose="02010509060101010101" pitchFamily="49" charset="-122"/>
                          <a:ea typeface="幼圆" panose="02010509060101010101" pitchFamily="49" charset="-122"/>
                        </a:rPr>
                        <a:t>Selenium+Python</a:t>
                      </a:r>
                      <a:r>
                        <a:rPr lang="zh-CN" sz="2000" kern="100" dirty="0">
                          <a:effectLst/>
                          <a:latin typeface="幼圆" panose="02010509060101010101" pitchFamily="49" charset="-122"/>
                          <a:ea typeface="幼圆" panose="02010509060101010101" pitchFamily="49" charset="-122"/>
                        </a:rPr>
                        <a:t>自动化测试</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81263">
                <a:tc>
                  <a:txBody>
                    <a:bodyPr/>
                    <a:lstStyle/>
                    <a:p>
                      <a:pPr algn="just">
                        <a:spcAft>
                          <a:spcPts val="0"/>
                        </a:spcAft>
                      </a:pPr>
                      <a:r>
                        <a:rPr lang="zh-CN" sz="2000" kern="100">
                          <a:effectLst/>
                          <a:latin typeface="幼圆" panose="02010509060101010101" pitchFamily="49" charset="-122"/>
                          <a:ea typeface="幼圆" panose="02010509060101010101" pitchFamily="49" charset="-122"/>
                        </a:rPr>
                        <a:t>测试管理工具</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禅道</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bl>
          </a:graphicData>
        </a:graphic>
      </p:graphicFrame>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2204180" y="1540073"/>
            <a:ext cx="2704698" cy="64489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测试环境拓扑图</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6" name="对象 5"/>
          <p:cNvGraphicFramePr>
            <a:graphicFrameLocks noChangeAspect="1"/>
          </p:cNvGraphicFramePr>
          <p:nvPr/>
        </p:nvGraphicFramePr>
        <p:xfrm>
          <a:off x="5582647" y="1472664"/>
          <a:ext cx="4253163" cy="4253163"/>
        </p:xfrm>
        <a:graphic>
          <a:graphicData uri="http://schemas.openxmlformats.org/presentationml/2006/ole">
            <mc:AlternateContent xmlns:mc="http://schemas.openxmlformats.org/markup-compatibility/2006">
              <mc:Choice xmlns:v="urn:schemas-microsoft-com:vml" Requires="v">
                <p:oleObj spid="_x0000_s332815" name="Visio" r:id="rId1" imgW="5283200" imgH="5295900" progId="Visio.Drawing.11">
                  <p:embed/>
                </p:oleObj>
              </mc:Choice>
              <mc:Fallback>
                <p:oleObj name="Visio" r:id="rId1" imgW="5283200" imgH="52959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82647" y="1472664"/>
                        <a:ext cx="4253163" cy="4253163"/>
                      </a:xfrm>
                      <a:prstGeom prst="rect">
                        <a:avLst/>
                      </a:prstGeom>
                      <a:noFill/>
                    </p:spPr>
                  </p:pic>
                </p:oleObj>
              </mc:Fallback>
            </mc:AlternateContent>
          </a:graphicData>
        </a:graphic>
      </p:graphicFrame>
      <p:pic>
        <p:nvPicPr>
          <p:cNvPr id="3" name="图片 2"/>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6352675" y="1761453"/>
            <a:ext cx="4658631" cy="34169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四、测试项</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本次测试主要从用户角度出发，对“在线考试系统”发布试卷、答题、交卷、查看分数等功能进行测试以及对智能设备的兼容性方面进行</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3338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24380" y="1436670"/>
            <a:ext cx="3873964" cy="43962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33826"/>
                                        </p:tgtEl>
                                        <p:attrNameLst>
                                          <p:attrName>style.visibility</p:attrName>
                                        </p:attrNameLst>
                                      </p:cBhvr>
                                      <p:to>
                                        <p:strVal val="visible"/>
                                      </p:to>
                                    </p:set>
                                    <p:animEffect transition="in" filter="fade">
                                      <p:cBhvr>
                                        <p:cTn id="7" dur="1000"/>
                                        <p:tgtEl>
                                          <p:spTgt spid="333826"/>
                                        </p:tgtEl>
                                      </p:cBhvr>
                                    </p:animEffect>
                                    <p:anim calcmode="lin" valueType="num">
                                      <p:cBhvr>
                                        <p:cTn id="8" dur="1000" fill="hold"/>
                                        <p:tgtEl>
                                          <p:spTgt spid="333826"/>
                                        </p:tgtEl>
                                        <p:attrNameLst>
                                          <p:attrName>ppt_x</p:attrName>
                                        </p:attrNameLst>
                                      </p:cBhvr>
                                      <p:tavLst>
                                        <p:tav tm="0">
                                          <p:val>
                                            <p:strVal val="#ppt_x"/>
                                          </p:val>
                                        </p:tav>
                                        <p:tav tm="100000">
                                          <p:val>
                                            <p:strVal val="#ppt_x"/>
                                          </p:val>
                                        </p:tav>
                                      </p:tavLst>
                                    </p:anim>
                                    <p:anim calcmode="lin" valueType="num">
                                      <p:cBhvr>
                                        <p:cTn id="9" dur="1000" fill="hold"/>
                                        <p:tgtEl>
                                          <p:spTgt spid="33382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up)">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1713298" y="1645948"/>
            <a:ext cx="5091763" cy="362869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）发布试卷测试</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测试在线考试系统发布试卷功能，测试人员在后台录入试卷标题、题型、题目、考试时间等内容，验证系统是否可以从后台发布试卷，试卷发布之后是否能在前台正常显示。</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3348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440328" y="1702305"/>
            <a:ext cx="3388895" cy="3515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6" presetClass="entr" presetSubtype="16" fill="hold" nodeType="afterEffect">
                                  <p:stCondLst>
                                    <p:cond delay="0"/>
                                  </p:stCondLst>
                                  <p:childTnLst>
                                    <p:set>
                                      <p:cBhvr>
                                        <p:cTn id="10" dur="1" fill="hold">
                                          <p:stCondLst>
                                            <p:cond delay="0"/>
                                          </p:stCondLst>
                                        </p:cTn>
                                        <p:tgtEl>
                                          <p:spTgt spid="334850"/>
                                        </p:tgtEl>
                                        <p:attrNameLst>
                                          <p:attrName>style.visibility</p:attrName>
                                        </p:attrNameLst>
                                      </p:cBhvr>
                                      <p:to>
                                        <p:strVal val="visible"/>
                                      </p:to>
                                    </p:set>
                                    <p:animEffect transition="in" filter="circle(in)">
                                      <p:cBhvr>
                                        <p:cTn id="11" dur="2000"/>
                                        <p:tgtEl>
                                          <p:spTgt spid="3348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6323797" y="1645947"/>
            <a:ext cx="4899257" cy="398483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）答题功能测试</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人员登录在线考试系统选择试卷并进入答题，在本项测试中，对每一个按钮都要测试，例如，选择题有</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四个选项，对每个选项都要测试，以确保每个按钮功能都正确实现。</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3358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92113" y="1799185"/>
            <a:ext cx="4886312" cy="38315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35874"/>
                                        </p:tgtEl>
                                        <p:attrNameLst>
                                          <p:attrName>style.visibility</p:attrName>
                                        </p:attrNameLst>
                                      </p:cBhvr>
                                      <p:to>
                                        <p:strVal val="visible"/>
                                      </p:to>
                                    </p:set>
                                    <p:animEffect transition="in" filter="wipe(down)">
                                      <p:cBhvr>
                                        <p:cTn id="7" dur="500"/>
                                        <p:tgtEl>
                                          <p:spTgt spid="33587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1771050" y="1896202"/>
            <a:ext cx="4671460" cy="298380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）电脑阅卷测试</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人员完成答题，提交试卷，查询考试结果，核对结果是否正确，以此评估电脑核对答案和计算分数功能是否正确实现。</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3368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968690" y="1318070"/>
            <a:ext cx="3750878" cy="41400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36898"/>
                                        </p:tgtEl>
                                        <p:attrNameLst>
                                          <p:attrName>style.visibility</p:attrName>
                                        </p:attrNameLst>
                                      </p:cBhvr>
                                      <p:to>
                                        <p:strVal val="visible"/>
                                      </p:to>
                                    </p:set>
                                    <p:animEffect transition="in" filter="fade">
                                      <p:cBhvr>
                                        <p:cTn id="11" dur="1000"/>
                                        <p:tgtEl>
                                          <p:spTgt spid="336898"/>
                                        </p:tgtEl>
                                      </p:cBhvr>
                                    </p:animEffect>
                                    <p:anim calcmode="lin" valueType="num">
                                      <p:cBhvr>
                                        <p:cTn id="12" dur="1000" fill="hold"/>
                                        <p:tgtEl>
                                          <p:spTgt spid="336898"/>
                                        </p:tgtEl>
                                        <p:attrNameLst>
                                          <p:attrName>ppt_x</p:attrName>
                                        </p:attrNameLst>
                                      </p:cBhvr>
                                      <p:tavLst>
                                        <p:tav tm="0">
                                          <p:val>
                                            <p:strVal val="#ppt_x"/>
                                          </p:val>
                                        </p:tav>
                                        <p:tav tm="100000">
                                          <p:val>
                                            <p:strVal val="#ppt_x"/>
                                          </p:val>
                                        </p:tav>
                                      </p:tavLst>
                                    </p:anim>
                                    <p:anim calcmode="lin" valueType="num">
                                      <p:cBhvr>
                                        <p:cTn id="13" dur="1000" fill="hold"/>
                                        <p:tgtEl>
                                          <p:spTgt spid="3368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6371929" y="1751825"/>
            <a:ext cx="4921718" cy="412921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）兼容性测试（智能终端）</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次测试的智能终端兼容性测试是指“在线考试系统”是否可以通过多种终端设备登录访问，测试人员分别从台式机、笔记本、平板电脑、手机端登录系统，以测试系统在不同终端设备上是否能正常使用。</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33792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26127" y="1652620"/>
            <a:ext cx="4151415" cy="41514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37922"/>
                                        </p:tgtEl>
                                        <p:attrNameLst>
                                          <p:attrName>style.visibility</p:attrName>
                                        </p:attrNameLst>
                                      </p:cBhvr>
                                      <p:to>
                                        <p:strVal val="visible"/>
                                      </p:to>
                                    </p:set>
                                    <p:animEffect transition="in" filter="fade">
                                      <p:cBhvr>
                                        <p:cTn id="7" dur="500"/>
                                        <p:tgtEl>
                                          <p:spTgt spid="33792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2011684" y="1953955"/>
            <a:ext cx="4401949" cy="308005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）兼容性测试（浏览器）</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次兼容性测试针对浏览器，分别使用不同的浏览器登录系统，测试在不同的浏览器上，系统能否正常运行使用。</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338947"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682735" y="1446000"/>
            <a:ext cx="3221661" cy="47334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52" presetClass="entr" presetSubtype="0" fill="hold" nodeType="afterEffect">
                                  <p:stCondLst>
                                    <p:cond delay="0"/>
                                  </p:stCondLst>
                                  <p:childTnLst>
                                    <p:set>
                                      <p:cBhvr>
                                        <p:cTn id="10" dur="1" fill="hold">
                                          <p:stCondLst>
                                            <p:cond delay="0"/>
                                          </p:stCondLst>
                                        </p:cTn>
                                        <p:tgtEl>
                                          <p:spTgt spid="338947"/>
                                        </p:tgtEl>
                                        <p:attrNameLst>
                                          <p:attrName>style.visibility</p:attrName>
                                        </p:attrNameLst>
                                      </p:cBhvr>
                                      <p:to>
                                        <p:strVal val="visible"/>
                                      </p:to>
                                    </p:set>
                                    <p:animScale>
                                      <p:cBhvr>
                                        <p:cTn id="11" dur="1000" decel="50000" fill="hold">
                                          <p:stCondLst>
                                            <p:cond delay="0"/>
                                          </p:stCondLst>
                                        </p:cTn>
                                        <p:tgtEl>
                                          <p:spTgt spid="33894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338947"/>
                                        </p:tgtEl>
                                        <p:attrNameLst>
                                          <p:attrName>ppt_x</p:attrName>
                                          <p:attrName>ppt_y</p:attrName>
                                        </p:attrNameLst>
                                      </p:cBhvr>
                                    </p:animMotion>
                                    <p:animEffect transition="in" filter="fade">
                                      <p:cBhvr>
                                        <p:cTn id="13" dur="1000"/>
                                        <p:tgtEl>
                                          <p:spTgt spid="3389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1799926" y="1617071"/>
            <a:ext cx="9509755" cy="356132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五、测试组织</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、测试组织</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次测试团队由</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个人组成，测试负责人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个，测试工程师</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个。测试负责人制定测试计划，组织项目测试文档评审，并监控管理整个测试项目的进度。测试工程师制定测试需要的文档计划，并执行整个测试过程，整理提交测试相关信息与资料，配合负责人的评审等。</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1799925" y="1241699"/>
            <a:ext cx="2637321" cy="69299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、角色和职责</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3" name="表格 2"/>
          <p:cNvGraphicFramePr>
            <a:graphicFrameLocks noGrp="1"/>
          </p:cNvGraphicFramePr>
          <p:nvPr/>
        </p:nvGraphicFramePr>
        <p:xfrm>
          <a:off x="4302492" y="1480076"/>
          <a:ext cx="6982561" cy="4420210"/>
        </p:xfrm>
        <a:graphic>
          <a:graphicData uri="http://schemas.openxmlformats.org/drawingml/2006/table">
            <a:tbl>
              <a:tblPr firstRow="1" firstCol="1" bandRow="1">
                <a:tableStyleId>{5C22544A-7EE6-4342-B048-85BDC9FD1C3A}</a:tableStyleId>
              </a:tblPr>
              <a:tblGrid>
                <a:gridCol w="616017"/>
                <a:gridCol w="981777"/>
                <a:gridCol w="1212783"/>
                <a:gridCol w="3484346"/>
                <a:gridCol w="687638"/>
              </a:tblGrid>
              <a:tr h="358349">
                <a:tc>
                  <a:txBody>
                    <a:bodyPr/>
                    <a:lstStyle/>
                    <a:p>
                      <a:pPr algn="ctr">
                        <a:spcAft>
                          <a:spcPts val="0"/>
                        </a:spcAft>
                      </a:pPr>
                      <a:r>
                        <a:rPr lang="zh-CN" sz="1600" kern="100" dirty="0">
                          <a:effectLst/>
                          <a:latin typeface="幼圆" panose="02010509060101010101" pitchFamily="49" charset="-122"/>
                          <a:ea typeface="幼圆" panose="02010509060101010101" pitchFamily="49" charset="-122"/>
                        </a:rPr>
                        <a:t>序号</a:t>
                      </a:r>
                      <a:endParaRPr lang="zh-CN" sz="16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姓名</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职位</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职责</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备注</a:t>
                      </a:r>
                      <a:endParaRPr lang="zh-CN" sz="1600" kern="100">
                        <a:effectLst/>
                        <a:latin typeface="幼圆" panose="02010509060101010101" pitchFamily="49" charset="-122"/>
                        <a:ea typeface="幼圆" panose="02010509060101010101" pitchFamily="49" charset="-122"/>
                      </a:endParaRPr>
                    </a:p>
                  </a:txBody>
                  <a:tcPr marL="68580" marR="68580" marT="0" marB="0"/>
                </a:tc>
              </a:tr>
              <a:tr h="1588168">
                <a:tc>
                  <a:txBody>
                    <a:bodyPr/>
                    <a:lstStyle/>
                    <a:p>
                      <a:pPr algn="ctr">
                        <a:spcAft>
                          <a:spcPts val="0"/>
                        </a:spcAft>
                      </a:pPr>
                      <a:r>
                        <a:rPr lang="en-US" sz="1600" kern="100">
                          <a:effectLst/>
                          <a:latin typeface="幼圆" panose="02010509060101010101" pitchFamily="49" charset="-122"/>
                          <a:ea typeface="幼圆" panose="02010509060101010101" pitchFamily="49" charset="-122"/>
                        </a:rPr>
                        <a:t>1</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高美云</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测试负责人</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dirty="0">
                          <a:effectLst/>
                          <a:latin typeface="幼圆" panose="02010509060101010101" pitchFamily="49" charset="-122"/>
                          <a:ea typeface="幼圆" panose="02010509060101010101" pitchFamily="49" charset="-122"/>
                        </a:rPr>
                        <a:t>1</a:t>
                      </a:r>
                      <a:r>
                        <a:rPr lang="zh-CN" sz="1600" kern="100" dirty="0">
                          <a:effectLst/>
                          <a:latin typeface="幼圆" panose="02010509060101010101" pitchFamily="49" charset="-122"/>
                          <a:ea typeface="幼圆" panose="02010509060101010101" pitchFamily="49" charset="-122"/>
                        </a:rPr>
                        <a:t>、制定测试计划。</a:t>
                      </a:r>
                      <a:endParaRPr lang="zh-CN" sz="1600" kern="100" dirty="0">
                        <a:effectLst/>
                        <a:latin typeface="幼圆" panose="02010509060101010101" pitchFamily="49" charset="-122"/>
                        <a:ea typeface="幼圆" panose="02010509060101010101" pitchFamily="49" charset="-122"/>
                      </a:endParaRPr>
                    </a:p>
                    <a:p>
                      <a:pPr algn="just">
                        <a:spcAft>
                          <a:spcPts val="0"/>
                        </a:spcAft>
                      </a:pPr>
                      <a:r>
                        <a:rPr lang="en-US" sz="1600" kern="100" dirty="0">
                          <a:effectLst/>
                          <a:latin typeface="幼圆" panose="02010509060101010101" pitchFamily="49" charset="-122"/>
                          <a:ea typeface="幼圆" panose="02010509060101010101" pitchFamily="49" charset="-122"/>
                        </a:rPr>
                        <a:t>2</a:t>
                      </a:r>
                      <a:r>
                        <a:rPr lang="zh-CN" sz="1600" kern="100" dirty="0">
                          <a:effectLst/>
                          <a:latin typeface="幼圆" panose="02010509060101010101" pitchFamily="49" charset="-122"/>
                          <a:ea typeface="幼圆" panose="02010509060101010101" pitchFamily="49" charset="-122"/>
                        </a:rPr>
                        <a:t>、组织测试计划、测试方案、测试用例等评审工作。</a:t>
                      </a:r>
                      <a:endParaRPr lang="zh-CN" sz="1600" kern="100" dirty="0">
                        <a:effectLst/>
                        <a:latin typeface="幼圆" panose="02010509060101010101" pitchFamily="49" charset="-122"/>
                        <a:ea typeface="幼圆" panose="02010509060101010101" pitchFamily="49" charset="-122"/>
                      </a:endParaRPr>
                    </a:p>
                    <a:p>
                      <a:pPr algn="just">
                        <a:spcAft>
                          <a:spcPts val="0"/>
                        </a:spcAft>
                      </a:pPr>
                      <a:r>
                        <a:rPr lang="en-US" sz="1600" kern="100" dirty="0">
                          <a:effectLst/>
                          <a:latin typeface="幼圆" panose="02010509060101010101" pitchFamily="49" charset="-122"/>
                          <a:ea typeface="幼圆" panose="02010509060101010101" pitchFamily="49" charset="-122"/>
                        </a:rPr>
                        <a:t>3</a:t>
                      </a:r>
                      <a:r>
                        <a:rPr lang="zh-CN" sz="1600" kern="100" dirty="0">
                          <a:effectLst/>
                          <a:latin typeface="幼圆" panose="02010509060101010101" pitchFamily="49" charset="-122"/>
                          <a:ea typeface="幼圆" panose="02010509060101010101" pitchFamily="49" charset="-122"/>
                        </a:rPr>
                        <a:t>、获取测试所需要的资源。</a:t>
                      </a:r>
                      <a:endParaRPr lang="zh-CN" sz="1600" kern="100" dirty="0">
                        <a:effectLst/>
                        <a:latin typeface="幼圆" panose="02010509060101010101" pitchFamily="49" charset="-122"/>
                        <a:ea typeface="幼圆" panose="02010509060101010101" pitchFamily="49" charset="-122"/>
                      </a:endParaRPr>
                    </a:p>
                    <a:p>
                      <a:pPr algn="just">
                        <a:spcAft>
                          <a:spcPts val="0"/>
                        </a:spcAft>
                      </a:pPr>
                      <a:r>
                        <a:rPr lang="en-US" sz="1600" kern="100" dirty="0">
                          <a:effectLst/>
                          <a:latin typeface="幼圆" panose="02010509060101010101" pitchFamily="49" charset="-122"/>
                          <a:ea typeface="幼圆" panose="02010509060101010101" pitchFamily="49" charset="-122"/>
                        </a:rPr>
                        <a:t>4</a:t>
                      </a:r>
                      <a:r>
                        <a:rPr lang="zh-CN" sz="1600" kern="100" dirty="0">
                          <a:effectLst/>
                          <a:latin typeface="幼圆" panose="02010509060101010101" pitchFamily="49" charset="-122"/>
                          <a:ea typeface="幼圆" panose="02010509060101010101" pitchFamily="49" charset="-122"/>
                        </a:rPr>
                        <a:t>、主持环境搭建、测试执行工作。</a:t>
                      </a:r>
                      <a:endParaRPr lang="zh-CN" sz="1600" kern="100" dirty="0">
                        <a:effectLst/>
                        <a:latin typeface="幼圆" panose="02010509060101010101" pitchFamily="49" charset="-122"/>
                        <a:ea typeface="幼圆" panose="02010509060101010101" pitchFamily="49" charset="-122"/>
                      </a:endParaRPr>
                    </a:p>
                    <a:p>
                      <a:pPr algn="just">
                        <a:spcAft>
                          <a:spcPts val="0"/>
                        </a:spcAft>
                      </a:pPr>
                      <a:r>
                        <a:rPr lang="en-US" sz="1600" kern="100" dirty="0">
                          <a:effectLst/>
                          <a:latin typeface="幼圆" panose="02010509060101010101" pitchFamily="49" charset="-122"/>
                          <a:ea typeface="幼圆" panose="02010509060101010101" pitchFamily="49" charset="-122"/>
                        </a:rPr>
                        <a:t>5</a:t>
                      </a:r>
                      <a:r>
                        <a:rPr lang="zh-CN" sz="1600" kern="100" dirty="0">
                          <a:effectLst/>
                          <a:latin typeface="幼圆" panose="02010509060101010101" pitchFamily="49" charset="-122"/>
                          <a:ea typeface="幼圆" panose="02010509060101010101" pitchFamily="49" charset="-122"/>
                        </a:rPr>
                        <a:t>、对测试过程进行监督管理与</a:t>
                      </a:r>
                      <a:r>
                        <a:rPr lang="zh-CN" sz="1800" kern="100" dirty="0">
                          <a:effectLst/>
                          <a:latin typeface="幼圆" panose="02010509060101010101" pitchFamily="49" charset="-122"/>
                          <a:ea typeface="幼圆" panose="02010509060101010101" pitchFamily="49" charset="-122"/>
                        </a:rPr>
                        <a:t>协调</a:t>
                      </a:r>
                      <a:r>
                        <a:rPr lang="zh-CN" sz="1600" kern="100" dirty="0">
                          <a:effectLst/>
                          <a:latin typeface="幼圆" panose="02010509060101010101" pitchFamily="49" charset="-122"/>
                          <a:ea typeface="幼圆" panose="02010509060101010101" pitchFamily="49" charset="-122"/>
                        </a:rPr>
                        <a:t>。</a:t>
                      </a:r>
                      <a:endParaRPr lang="zh-CN" sz="16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1354558">
                <a:tc>
                  <a:txBody>
                    <a:bodyPr/>
                    <a:lstStyle/>
                    <a:p>
                      <a:pPr algn="ctr">
                        <a:spcAft>
                          <a:spcPts val="0"/>
                        </a:spcAft>
                      </a:pPr>
                      <a:r>
                        <a:rPr lang="en-US" sz="1600" kern="100">
                          <a:effectLst/>
                          <a:latin typeface="幼圆" panose="02010509060101010101" pitchFamily="49" charset="-122"/>
                          <a:ea typeface="幼圆" panose="02010509060101010101" pitchFamily="49" charset="-122"/>
                        </a:rPr>
                        <a:t>2</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薛蒙蒙</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测试工程师</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1</a:t>
                      </a:r>
                      <a:r>
                        <a:rPr lang="zh-CN" sz="1600" kern="100">
                          <a:effectLst/>
                          <a:latin typeface="幼圆" panose="02010509060101010101" pitchFamily="49" charset="-122"/>
                          <a:ea typeface="幼圆" panose="02010509060101010101" pitchFamily="49" charset="-122"/>
                        </a:rPr>
                        <a:t>、收集整理项目相关资料。</a:t>
                      </a:r>
                      <a:endParaRPr lang="zh-CN" sz="1600" kern="100">
                        <a:effectLst/>
                        <a:latin typeface="幼圆" panose="02010509060101010101" pitchFamily="49" charset="-122"/>
                        <a:ea typeface="幼圆" panose="02010509060101010101" pitchFamily="49" charset="-122"/>
                      </a:endParaRPr>
                    </a:p>
                    <a:p>
                      <a:pPr algn="just">
                        <a:spcAft>
                          <a:spcPts val="0"/>
                        </a:spcAft>
                      </a:pPr>
                      <a:r>
                        <a:rPr lang="en-US" sz="1600" kern="100">
                          <a:effectLst/>
                          <a:latin typeface="幼圆" panose="02010509060101010101" pitchFamily="49" charset="-122"/>
                          <a:ea typeface="幼圆" panose="02010509060101010101" pitchFamily="49" charset="-122"/>
                        </a:rPr>
                        <a:t>2</a:t>
                      </a:r>
                      <a:r>
                        <a:rPr lang="zh-CN" sz="1600" kern="100">
                          <a:effectLst/>
                          <a:latin typeface="幼圆" panose="02010509060101010101" pitchFamily="49" charset="-122"/>
                          <a:ea typeface="幼圆" panose="02010509060101010101" pitchFamily="49" charset="-122"/>
                        </a:rPr>
                        <a:t>、协助测试负责人制定测试计划。</a:t>
                      </a:r>
                      <a:endParaRPr lang="zh-CN" sz="1600" kern="100">
                        <a:effectLst/>
                        <a:latin typeface="幼圆" panose="02010509060101010101" pitchFamily="49" charset="-122"/>
                        <a:ea typeface="幼圆" panose="02010509060101010101" pitchFamily="49" charset="-122"/>
                      </a:endParaRPr>
                    </a:p>
                    <a:p>
                      <a:pPr algn="just">
                        <a:spcAft>
                          <a:spcPts val="0"/>
                        </a:spcAft>
                      </a:pPr>
                      <a:r>
                        <a:rPr lang="en-US" sz="1600" kern="100">
                          <a:effectLst/>
                          <a:latin typeface="幼圆" panose="02010509060101010101" pitchFamily="49" charset="-122"/>
                          <a:ea typeface="幼圆" panose="02010509060101010101" pitchFamily="49" charset="-122"/>
                        </a:rPr>
                        <a:t>3</a:t>
                      </a:r>
                      <a:r>
                        <a:rPr lang="zh-CN" sz="1600" kern="100">
                          <a:effectLst/>
                          <a:latin typeface="幼圆" panose="02010509060101010101" pitchFamily="49" charset="-122"/>
                          <a:ea typeface="幼圆" panose="02010509060101010101" pitchFamily="49" charset="-122"/>
                        </a:rPr>
                        <a:t>、制定测试需求。</a:t>
                      </a:r>
                      <a:endParaRPr lang="zh-CN" sz="1600" kern="100">
                        <a:effectLst/>
                        <a:latin typeface="幼圆" panose="02010509060101010101" pitchFamily="49" charset="-122"/>
                        <a:ea typeface="幼圆" panose="02010509060101010101" pitchFamily="49" charset="-122"/>
                      </a:endParaRPr>
                    </a:p>
                    <a:p>
                      <a:pPr algn="just">
                        <a:spcAft>
                          <a:spcPts val="0"/>
                        </a:spcAft>
                      </a:pPr>
                      <a:r>
                        <a:rPr lang="en-US" sz="1600" kern="100">
                          <a:effectLst/>
                          <a:latin typeface="幼圆" panose="02010509060101010101" pitchFamily="49" charset="-122"/>
                          <a:ea typeface="幼圆" panose="02010509060101010101" pitchFamily="49" charset="-122"/>
                        </a:rPr>
                        <a:t>4</a:t>
                      </a:r>
                      <a:r>
                        <a:rPr lang="zh-CN" sz="1600" kern="100">
                          <a:effectLst/>
                          <a:latin typeface="幼圆" panose="02010509060101010101" pitchFamily="49" charset="-122"/>
                          <a:ea typeface="幼圆" panose="02010509060101010101" pitchFamily="49" charset="-122"/>
                        </a:rPr>
                        <a:t>、编写测试用例。</a:t>
                      </a:r>
                      <a:endParaRPr lang="zh-CN" sz="1600" kern="100">
                        <a:effectLst/>
                        <a:latin typeface="幼圆" panose="02010509060101010101" pitchFamily="49" charset="-122"/>
                        <a:ea typeface="幼圆" panose="02010509060101010101" pitchFamily="49" charset="-122"/>
                      </a:endParaRPr>
                    </a:p>
                    <a:p>
                      <a:pPr algn="just">
                        <a:spcAft>
                          <a:spcPts val="0"/>
                        </a:spcAft>
                      </a:pPr>
                      <a:r>
                        <a:rPr lang="en-US" sz="1600" kern="100">
                          <a:effectLst/>
                          <a:latin typeface="幼圆" panose="02010509060101010101" pitchFamily="49" charset="-122"/>
                          <a:ea typeface="幼圆" panose="02010509060101010101" pitchFamily="49" charset="-122"/>
                        </a:rPr>
                        <a:t>5</a:t>
                      </a:r>
                      <a:r>
                        <a:rPr lang="zh-CN" sz="1600" kern="100">
                          <a:effectLst/>
                          <a:latin typeface="幼圆" panose="02010509060101010101" pitchFamily="49" charset="-122"/>
                          <a:ea typeface="幼圆" panose="02010509060101010101" pitchFamily="49" charset="-122"/>
                        </a:rPr>
                        <a:t>、编写测试报告。</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1119135">
                <a:tc>
                  <a:txBody>
                    <a:bodyPr/>
                    <a:lstStyle/>
                    <a:p>
                      <a:pPr algn="ctr">
                        <a:spcAft>
                          <a:spcPts val="0"/>
                        </a:spcAft>
                      </a:pPr>
                      <a:r>
                        <a:rPr lang="en-US" sz="1600" kern="100" dirty="0">
                          <a:effectLst/>
                          <a:latin typeface="幼圆" panose="02010509060101010101" pitchFamily="49" charset="-122"/>
                          <a:ea typeface="幼圆" panose="02010509060101010101" pitchFamily="49" charset="-122"/>
                        </a:rPr>
                        <a:t>3</a:t>
                      </a:r>
                      <a:endParaRPr lang="zh-CN" sz="16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李卓</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测试工程师</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1</a:t>
                      </a:r>
                      <a:r>
                        <a:rPr lang="zh-CN" sz="1600" kern="100">
                          <a:effectLst/>
                          <a:latin typeface="幼圆" panose="02010509060101010101" pitchFamily="49" charset="-122"/>
                          <a:ea typeface="幼圆" panose="02010509060101010101" pitchFamily="49" charset="-122"/>
                        </a:rPr>
                        <a:t>、制定测试计划。</a:t>
                      </a:r>
                      <a:endParaRPr lang="zh-CN" sz="1600" kern="100">
                        <a:effectLst/>
                        <a:latin typeface="幼圆" panose="02010509060101010101" pitchFamily="49" charset="-122"/>
                        <a:ea typeface="幼圆" panose="02010509060101010101" pitchFamily="49" charset="-122"/>
                      </a:endParaRPr>
                    </a:p>
                    <a:p>
                      <a:pPr algn="just">
                        <a:spcAft>
                          <a:spcPts val="0"/>
                        </a:spcAft>
                      </a:pPr>
                      <a:r>
                        <a:rPr lang="en-US" sz="1600" kern="100">
                          <a:effectLst/>
                          <a:latin typeface="幼圆" panose="02010509060101010101" pitchFamily="49" charset="-122"/>
                          <a:ea typeface="幼圆" panose="02010509060101010101" pitchFamily="49" charset="-122"/>
                        </a:rPr>
                        <a:t>2</a:t>
                      </a:r>
                      <a:r>
                        <a:rPr lang="zh-CN" sz="1600" kern="100">
                          <a:effectLst/>
                          <a:latin typeface="幼圆" panose="02010509060101010101" pitchFamily="49" charset="-122"/>
                          <a:ea typeface="幼圆" panose="02010509060101010101" pitchFamily="49" charset="-122"/>
                        </a:rPr>
                        <a:t>、编写测试脚本。</a:t>
                      </a:r>
                      <a:endParaRPr lang="zh-CN" sz="1600" kern="100">
                        <a:effectLst/>
                        <a:latin typeface="幼圆" panose="02010509060101010101" pitchFamily="49" charset="-122"/>
                        <a:ea typeface="幼圆" panose="02010509060101010101" pitchFamily="49" charset="-122"/>
                      </a:endParaRPr>
                    </a:p>
                    <a:p>
                      <a:pPr algn="just">
                        <a:spcAft>
                          <a:spcPts val="0"/>
                        </a:spcAft>
                      </a:pPr>
                      <a:r>
                        <a:rPr lang="en-US" sz="1600" kern="100">
                          <a:effectLst/>
                          <a:latin typeface="幼圆" panose="02010509060101010101" pitchFamily="49" charset="-122"/>
                          <a:ea typeface="幼圆" panose="02010509060101010101" pitchFamily="49" charset="-122"/>
                        </a:rPr>
                        <a:t>3</a:t>
                      </a:r>
                      <a:r>
                        <a:rPr lang="zh-CN" sz="1600" kern="100">
                          <a:effectLst/>
                          <a:latin typeface="幼圆" panose="02010509060101010101" pitchFamily="49" charset="-122"/>
                          <a:ea typeface="幼圆" panose="02010509060101010101" pitchFamily="49" charset="-122"/>
                        </a:rPr>
                        <a:t>、搭建测试环境。</a:t>
                      </a:r>
                      <a:endParaRPr lang="zh-CN" sz="1600" kern="100">
                        <a:effectLst/>
                        <a:latin typeface="幼圆" panose="02010509060101010101" pitchFamily="49" charset="-122"/>
                        <a:ea typeface="幼圆" panose="02010509060101010101" pitchFamily="49" charset="-122"/>
                      </a:endParaRPr>
                    </a:p>
                    <a:p>
                      <a:pPr algn="just">
                        <a:spcAft>
                          <a:spcPts val="0"/>
                        </a:spcAft>
                      </a:pPr>
                      <a:r>
                        <a:rPr lang="en-US" sz="1600" kern="100">
                          <a:effectLst/>
                          <a:latin typeface="幼圆" panose="02010509060101010101" pitchFamily="49" charset="-122"/>
                          <a:ea typeface="幼圆" panose="02010509060101010101" pitchFamily="49" charset="-122"/>
                        </a:rPr>
                        <a:t>4</a:t>
                      </a:r>
                      <a:r>
                        <a:rPr lang="zh-CN" sz="1600" kern="100">
                          <a:effectLst/>
                          <a:latin typeface="幼圆" panose="02010509060101010101" pitchFamily="49" charset="-122"/>
                          <a:ea typeface="幼圆" panose="02010509060101010101" pitchFamily="49" charset="-122"/>
                        </a:rPr>
                        <a:t>、负责具体的测试执行。</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dirty="0">
                          <a:effectLst/>
                          <a:latin typeface="幼圆" panose="02010509060101010101" pitchFamily="49" charset="-122"/>
                          <a:ea typeface="幼圆" panose="02010509060101010101" pitchFamily="49" charset="-122"/>
                        </a:rPr>
                        <a:t> </a:t>
                      </a:r>
                      <a:endParaRPr lang="zh-CN" sz="16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6" name="图片 5"/>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8.1 </a:t>
            </a:r>
            <a:r>
              <a:rPr lang="zh-CN" altLang="en-US" sz="3200" b="1" dirty="0" smtClean="0">
                <a:solidFill>
                  <a:srgbClr val="1353A2"/>
                </a:solidFill>
                <a:latin typeface="微软雅黑" panose="020B0503020204020204" pitchFamily="34" charset="-122"/>
                <a:ea typeface="微软雅黑" panose="020B0503020204020204" pitchFamily="34" charset="-122"/>
              </a:rPr>
              <a:t>项目简介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7" name="内容占位符 2"/>
          <p:cNvSpPr txBox="1"/>
          <p:nvPr/>
        </p:nvSpPr>
        <p:spPr>
          <a:xfrm>
            <a:off x="1600197" y="1355005"/>
            <a:ext cx="2337353" cy="75208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系统主界面：</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294914"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791896" y="1454396"/>
            <a:ext cx="7166684" cy="4717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94914"/>
                                        </p:tgtEl>
                                        <p:attrNameLst>
                                          <p:attrName>style.visibility</p:attrName>
                                        </p:attrNameLst>
                                      </p:cBhvr>
                                      <p:to>
                                        <p:strVal val="visible"/>
                                      </p:to>
                                    </p:set>
                                    <p:animEffect transition="in" filter="barn(inVertical)">
                                      <p:cBhvr>
                                        <p:cTn id="11" dur="500"/>
                                        <p:tgtEl>
                                          <p:spTgt spid="2949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1799925" y="1241699"/>
            <a:ext cx="3176336" cy="69299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六、测试进度计划</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6" name="表格 5"/>
          <p:cNvGraphicFramePr>
            <a:graphicFrameLocks noGrp="1"/>
          </p:cNvGraphicFramePr>
          <p:nvPr/>
        </p:nvGraphicFramePr>
        <p:xfrm>
          <a:off x="2444817" y="1934691"/>
          <a:ext cx="8566483" cy="4388498"/>
        </p:xfrm>
        <a:graphic>
          <a:graphicData uri="http://schemas.openxmlformats.org/drawingml/2006/table">
            <a:tbl>
              <a:tblPr firstRow="1" firstCol="1" bandRow="1">
                <a:tableStyleId>{5C22544A-7EE6-4342-B048-85BDC9FD1C3A}</a:tableStyleId>
              </a:tblPr>
              <a:tblGrid>
                <a:gridCol w="1961874"/>
                <a:gridCol w="2847785"/>
                <a:gridCol w="1425904"/>
                <a:gridCol w="2330920"/>
              </a:tblGrid>
              <a:tr h="334415">
                <a:tc>
                  <a:txBody>
                    <a:bodyPr/>
                    <a:lstStyle/>
                    <a:p>
                      <a:pPr algn="ctr">
                        <a:spcAft>
                          <a:spcPts val="0"/>
                        </a:spcAft>
                      </a:pPr>
                      <a:r>
                        <a:rPr lang="zh-CN" sz="1800" kern="100" dirty="0">
                          <a:effectLst/>
                          <a:latin typeface="幼圆" panose="02010509060101010101" pitchFamily="49" charset="-122"/>
                          <a:ea typeface="幼圆" panose="02010509060101010101" pitchFamily="49" charset="-122"/>
                        </a:rPr>
                        <a:t>测试活动</a:t>
                      </a:r>
                      <a:endParaRPr lang="zh-CN" sz="18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1800" kern="100">
                          <a:effectLst/>
                          <a:latin typeface="幼圆" panose="02010509060101010101" pitchFamily="49" charset="-122"/>
                          <a:ea typeface="幼圆" panose="02010509060101010101" pitchFamily="49" charset="-122"/>
                        </a:rPr>
                        <a:t>主要内容</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1800" kern="100">
                          <a:effectLst/>
                          <a:latin typeface="幼圆" panose="02010509060101010101" pitchFamily="49" charset="-122"/>
                          <a:ea typeface="幼圆" panose="02010509060101010101" pitchFamily="49" charset="-122"/>
                        </a:rPr>
                        <a:t>周期</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1800" kern="100">
                          <a:effectLst/>
                          <a:latin typeface="幼圆" panose="02010509060101010101" pitchFamily="49" charset="-122"/>
                          <a:ea typeface="幼圆" panose="02010509060101010101" pitchFamily="49" charset="-122"/>
                        </a:rPr>
                        <a:t>预期时间</a:t>
                      </a:r>
                      <a:endParaRPr lang="zh-CN" sz="1800" kern="100">
                        <a:effectLst/>
                        <a:latin typeface="幼圆" panose="02010509060101010101" pitchFamily="49" charset="-122"/>
                        <a:ea typeface="幼圆" panose="02010509060101010101" pitchFamily="49" charset="-122"/>
                      </a:endParaRPr>
                    </a:p>
                  </a:txBody>
                  <a:tcPr marL="68580" marR="68580" marT="0" marB="0"/>
                </a:tc>
              </a:tr>
              <a:tr h="668832">
                <a:tc>
                  <a:txBody>
                    <a:bodyPr/>
                    <a:lstStyle/>
                    <a:p>
                      <a:pPr algn="just">
                        <a:spcAft>
                          <a:spcPts val="0"/>
                        </a:spcAft>
                      </a:pPr>
                      <a:r>
                        <a:rPr lang="zh-CN" sz="1800" kern="100">
                          <a:effectLst/>
                          <a:latin typeface="幼圆" panose="02010509060101010101" pitchFamily="49" charset="-122"/>
                          <a:ea typeface="幼圆" panose="02010509060101010101" pitchFamily="49" charset="-122"/>
                        </a:rPr>
                        <a:t>编写测试需求</a:t>
                      </a:r>
                      <a:endParaRPr lang="zh-CN" sz="18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800" kern="100">
                          <a:effectLst/>
                          <a:latin typeface="幼圆" panose="02010509060101010101" pitchFamily="49" charset="-122"/>
                          <a:ea typeface="幼圆" panose="02010509060101010101" pitchFamily="49" charset="-122"/>
                        </a:rPr>
                        <a:t>明确本次测试的任务。</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2</a:t>
                      </a:r>
                      <a:r>
                        <a:rPr lang="zh-CN" sz="1800" kern="100">
                          <a:effectLst/>
                          <a:latin typeface="幼圆" panose="02010509060101010101" pitchFamily="49" charset="-122"/>
                          <a:ea typeface="幼圆" panose="02010509060101010101" pitchFamily="49" charset="-122"/>
                        </a:rPr>
                        <a:t>个工作日</a:t>
                      </a:r>
                      <a:endParaRPr lang="zh-CN" sz="18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2019.04.01-2019.04.02</a:t>
                      </a:r>
                      <a:endParaRPr lang="zh-CN" sz="1800" kern="100">
                        <a:effectLst/>
                        <a:latin typeface="幼圆" panose="02010509060101010101" pitchFamily="49" charset="-122"/>
                        <a:ea typeface="幼圆" panose="02010509060101010101" pitchFamily="49" charset="-122"/>
                      </a:endParaRPr>
                    </a:p>
                  </a:txBody>
                  <a:tcPr marL="68580" marR="68580" marT="0" marB="0" anchor="ctr"/>
                </a:tc>
              </a:tr>
              <a:tr h="1128417">
                <a:tc>
                  <a:txBody>
                    <a:bodyPr/>
                    <a:lstStyle/>
                    <a:p>
                      <a:pPr algn="just">
                        <a:spcAft>
                          <a:spcPts val="0"/>
                        </a:spcAft>
                      </a:pPr>
                      <a:r>
                        <a:rPr lang="zh-CN" sz="1800" kern="100">
                          <a:effectLst/>
                          <a:latin typeface="幼圆" panose="02010509060101010101" pitchFamily="49" charset="-122"/>
                          <a:ea typeface="幼圆" panose="02010509060101010101" pitchFamily="49" charset="-122"/>
                        </a:rPr>
                        <a:t>测试需求评审</a:t>
                      </a:r>
                      <a:endParaRPr lang="zh-CN" sz="18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测试负责人组织项目组相关人员评审测试需求是否合理、是否有误。</a:t>
                      </a:r>
                      <a:endParaRPr lang="zh-CN" sz="18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2</a:t>
                      </a:r>
                      <a:r>
                        <a:rPr lang="zh-CN" sz="1800" kern="100">
                          <a:effectLst/>
                          <a:latin typeface="幼圆" panose="02010509060101010101" pitchFamily="49" charset="-122"/>
                          <a:ea typeface="幼圆" panose="02010509060101010101" pitchFamily="49" charset="-122"/>
                        </a:rPr>
                        <a:t>个工作日</a:t>
                      </a:r>
                      <a:endParaRPr lang="zh-CN" sz="18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2019.04.03-2019.04.04</a:t>
                      </a:r>
                      <a:endParaRPr lang="zh-CN" sz="1800" kern="100">
                        <a:effectLst/>
                        <a:latin typeface="幼圆" panose="02010509060101010101" pitchFamily="49" charset="-122"/>
                        <a:ea typeface="幼圆" panose="02010509060101010101" pitchFamily="49" charset="-122"/>
                      </a:endParaRPr>
                    </a:p>
                  </a:txBody>
                  <a:tcPr marL="68580" marR="68580" marT="0" marB="0" anchor="ctr"/>
                </a:tc>
              </a:tr>
              <a:tr h="1128417">
                <a:tc>
                  <a:txBody>
                    <a:bodyPr/>
                    <a:lstStyle/>
                    <a:p>
                      <a:pPr algn="just">
                        <a:spcAft>
                          <a:spcPts val="0"/>
                        </a:spcAft>
                      </a:pPr>
                      <a:r>
                        <a:rPr lang="zh-CN" sz="1800" kern="100">
                          <a:effectLst/>
                          <a:latin typeface="幼圆" panose="02010509060101010101" pitchFamily="49" charset="-122"/>
                          <a:ea typeface="幼圆" panose="02010509060101010101" pitchFamily="49" charset="-122"/>
                        </a:rPr>
                        <a:t>编写测试计划</a:t>
                      </a:r>
                      <a:endParaRPr lang="zh-CN" sz="18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800" kern="100">
                          <a:effectLst/>
                          <a:latin typeface="幼圆" panose="02010509060101010101" pitchFamily="49" charset="-122"/>
                          <a:ea typeface="幼圆" panose="02010509060101010101" pitchFamily="49" charset="-122"/>
                        </a:rPr>
                        <a:t>制定整个测试项目的执行计划，包括测试内容、人员分配、环境搭建等。</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3</a:t>
                      </a:r>
                      <a:r>
                        <a:rPr lang="zh-CN" sz="1800" kern="100">
                          <a:effectLst/>
                          <a:latin typeface="幼圆" panose="02010509060101010101" pitchFamily="49" charset="-122"/>
                          <a:ea typeface="幼圆" panose="02010509060101010101" pitchFamily="49" charset="-122"/>
                        </a:rPr>
                        <a:t>个工作日</a:t>
                      </a:r>
                      <a:endParaRPr lang="zh-CN" sz="18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2019.04.08-2019.04.10</a:t>
                      </a:r>
                      <a:endParaRPr lang="zh-CN" sz="1800" kern="100">
                        <a:effectLst/>
                        <a:latin typeface="幼圆" panose="02010509060101010101" pitchFamily="49" charset="-122"/>
                        <a:ea typeface="幼圆" panose="02010509060101010101" pitchFamily="49" charset="-122"/>
                      </a:endParaRPr>
                    </a:p>
                  </a:txBody>
                  <a:tcPr marL="68580" marR="68580" marT="0" marB="0" anchor="ctr"/>
                </a:tc>
              </a:tr>
              <a:tr h="1128417">
                <a:tc>
                  <a:txBody>
                    <a:bodyPr/>
                    <a:lstStyle/>
                    <a:p>
                      <a:pPr algn="just">
                        <a:spcAft>
                          <a:spcPts val="0"/>
                        </a:spcAft>
                      </a:pPr>
                      <a:r>
                        <a:rPr lang="zh-CN" sz="1800" kern="100">
                          <a:effectLst/>
                          <a:latin typeface="幼圆" panose="02010509060101010101" pitchFamily="49" charset="-122"/>
                          <a:ea typeface="幼圆" panose="02010509060101010101" pitchFamily="49" charset="-122"/>
                        </a:rPr>
                        <a:t>测试计划评审</a:t>
                      </a:r>
                      <a:endParaRPr lang="zh-CN" sz="18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800" kern="100">
                          <a:effectLst/>
                          <a:latin typeface="幼圆" panose="02010509060101010101" pitchFamily="49" charset="-122"/>
                          <a:ea typeface="幼圆" panose="02010509060101010101" pitchFamily="49" charset="-122"/>
                        </a:rPr>
                        <a:t>测试负责人组织项目组相关人员评审测试计划是否合理、是否有纰漏。</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3</a:t>
                      </a:r>
                      <a:r>
                        <a:rPr lang="zh-CN" sz="1800" kern="100">
                          <a:effectLst/>
                          <a:latin typeface="幼圆" panose="02010509060101010101" pitchFamily="49" charset="-122"/>
                          <a:ea typeface="幼圆" panose="02010509060101010101" pitchFamily="49" charset="-122"/>
                        </a:rPr>
                        <a:t>个工作日</a:t>
                      </a:r>
                      <a:endParaRPr lang="zh-CN" sz="18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800" kern="100" dirty="0">
                          <a:effectLst/>
                          <a:latin typeface="幼圆" panose="02010509060101010101" pitchFamily="49" charset="-122"/>
                          <a:ea typeface="幼圆" panose="02010509060101010101" pitchFamily="49" charset="-122"/>
                        </a:rPr>
                        <a:t>2019.04.11-2019.04.13</a:t>
                      </a:r>
                      <a:endParaRPr lang="zh-CN" sz="1800" kern="100" dirty="0">
                        <a:effectLst/>
                        <a:latin typeface="幼圆" panose="02010509060101010101" pitchFamily="49" charset="-122"/>
                        <a:ea typeface="幼圆" panose="02010509060101010101" pitchFamily="49" charset="-122"/>
                      </a:endParaRPr>
                    </a:p>
                  </a:txBody>
                  <a:tcPr marL="68580" marR="68580" marT="0" marB="0" anchor="ctr"/>
                </a:tc>
              </a:tr>
            </a:tbl>
          </a:graphicData>
        </a:graphic>
      </p:graphicFrame>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arn(inVertical)">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8.4 </a:t>
            </a:r>
            <a:r>
              <a:rPr lang="zh-CN" altLang="en-US" sz="3200" b="1" dirty="0" smtClean="0">
                <a:solidFill>
                  <a:srgbClr val="1353A2"/>
                </a:solidFill>
                <a:latin typeface="微软雅黑" panose="020B0503020204020204" pitchFamily="34" charset="-122"/>
                <a:ea typeface="微软雅黑" panose="020B0503020204020204" pitchFamily="34" charset="-122"/>
              </a:rPr>
              <a:t>测试计划</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6" name="表格 5"/>
          <p:cNvGraphicFramePr>
            <a:graphicFrameLocks noGrp="1"/>
          </p:cNvGraphicFramePr>
          <p:nvPr/>
        </p:nvGraphicFramePr>
        <p:xfrm>
          <a:off x="2194557" y="1453417"/>
          <a:ext cx="8768614" cy="4745252"/>
        </p:xfrm>
        <a:graphic>
          <a:graphicData uri="http://schemas.openxmlformats.org/drawingml/2006/table">
            <a:tbl>
              <a:tblPr firstRow="1" firstCol="1" bandRow="1">
                <a:tableStyleId>{5C22544A-7EE6-4342-B048-85BDC9FD1C3A}</a:tableStyleId>
              </a:tblPr>
              <a:tblGrid>
                <a:gridCol w="2008166"/>
                <a:gridCol w="2914980"/>
                <a:gridCol w="1459549"/>
                <a:gridCol w="2385919"/>
              </a:tblGrid>
              <a:tr h="263626">
                <a:tc>
                  <a:txBody>
                    <a:bodyPr/>
                    <a:lstStyle/>
                    <a:p>
                      <a:pPr algn="ctr">
                        <a:spcAft>
                          <a:spcPts val="0"/>
                        </a:spcAft>
                      </a:pPr>
                      <a:r>
                        <a:rPr lang="zh-CN" sz="1600" kern="100" dirty="0">
                          <a:effectLst/>
                          <a:latin typeface="幼圆" panose="02010509060101010101" pitchFamily="49" charset="-122"/>
                          <a:ea typeface="幼圆" panose="02010509060101010101" pitchFamily="49" charset="-122"/>
                        </a:rPr>
                        <a:t>测试活动</a:t>
                      </a:r>
                      <a:endParaRPr lang="zh-CN" sz="16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主要内容</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1600" kern="100" dirty="0">
                          <a:effectLst/>
                          <a:latin typeface="幼圆" panose="02010509060101010101" pitchFamily="49" charset="-122"/>
                          <a:ea typeface="幼圆" panose="02010509060101010101" pitchFamily="49" charset="-122"/>
                        </a:rPr>
                        <a:t>周期</a:t>
                      </a:r>
                      <a:endParaRPr lang="zh-CN" sz="16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预期时间</a:t>
                      </a:r>
                      <a:endParaRPr lang="zh-CN" sz="1600" kern="100">
                        <a:effectLst/>
                        <a:latin typeface="幼圆" panose="02010509060101010101" pitchFamily="49" charset="-122"/>
                        <a:ea typeface="幼圆" panose="02010509060101010101" pitchFamily="49" charset="-122"/>
                      </a:endParaRPr>
                    </a:p>
                  </a:txBody>
                  <a:tcPr marL="68580" marR="68580" marT="0" marB="0"/>
                </a:tc>
              </a:tr>
              <a:tr h="527250">
                <a:tc>
                  <a:txBody>
                    <a:bodyPr/>
                    <a:lstStyle/>
                    <a:p>
                      <a:pPr algn="just">
                        <a:spcAft>
                          <a:spcPts val="0"/>
                        </a:spcAft>
                      </a:pPr>
                      <a:r>
                        <a:rPr lang="zh-CN" sz="1600" kern="100" dirty="0">
                          <a:effectLst/>
                          <a:latin typeface="幼圆" panose="02010509060101010101" pitchFamily="49" charset="-122"/>
                          <a:ea typeface="幼圆" panose="02010509060101010101" pitchFamily="49" charset="-122"/>
                        </a:rPr>
                        <a:t>编写测试方案</a:t>
                      </a:r>
                      <a:endParaRPr lang="zh-CN" sz="16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dirty="0">
                          <a:effectLst/>
                          <a:latin typeface="幼圆" panose="02010509060101010101" pitchFamily="49" charset="-122"/>
                          <a:ea typeface="幼圆" panose="02010509060101010101" pitchFamily="49" charset="-122"/>
                        </a:rPr>
                        <a:t>说明本次测试使用的方法和技巧。</a:t>
                      </a:r>
                      <a:endParaRPr lang="zh-CN" sz="16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2</a:t>
                      </a:r>
                      <a:r>
                        <a:rPr lang="zh-CN" sz="1600" kern="100">
                          <a:effectLst/>
                          <a:latin typeface="幼圆" panose="02010509060101010101" pitchFamily="49" charset="-122"/>
                          <a:ea typeface="幼圆" panose="02010509060101010101" pitchFamily="49" charset="-122"/>
                        </a:rPr>
                        <a:t>个工作日</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2019.04.15-2019.04.16</a:t>
                      </a:r>
                      <a:endParaRPr lang="zh-CN" sz="1600" kern="100">
                        <a:effectLst/>
                        <a:latin typeface="幼圆" panose="02010509060101010101" pitchFamily="49" charset="-122"/>
                        <a:ea typeface="幼圆" panose="02010509060101010101" pitchFamily="49" charset="-122"/>
                      </a:endParaRPr>
                    </a:p>
                  </a:txBody>
                  <a:tcPr marL="68580" marR="68580" marT="0" marB="0" anchor="ctr"/>
                </a:tc>
              </a:tr>
              <a:tr h="527250">
                <a:tc>
                  <a:txBody>
                    <a:bodyPr/>
                    <a:lstStyle/>
                    <a:p>
                      <a:pPr algn="just">
                        <a:spcAft>
                          <a:spcPts val="0"/>
                        </a:spcAft>
                      </a:pPr>
                      <a:r>
                        <a:rPr lang="zh-CN" sz="1600" kern="100">
                          <a:effectLst/>
                          <a:latin typeface="幼圆" panose="02010509060101010101" pitchFamily="49" charset="-122"/>
                          <a:ea typeface="幼圆" panose="02010509060101010101" pitchFamily="49" charset="-122"/>
                        </a:rPr>
                        <a:t>测试方案评审</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测试负责人组织项目组相关人员评审测试方案是否合理。</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2</a:t>
                      </a:r>
                      <a:r>
                        <a:rPr lang="zh-CN" sz="1600" kern="100">
                          <a:effectLst/>
                          <a:latin typeface="幼圆" panose="02010509060101010101" pitchFamily="49" charset="-122"/>
                          <a:ea typeface="幼圆" panose="02010509060101010101" pitchFamily="49" charset="-122"/>
                        </a:rPr>
                        <a:t>个工作日</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2019.04.17-2019.04.18</a:t>
                      </a:r>
                      <a:endParaRPr lang="zh-CN" sz="1600" kern="100">
                        <a:effectLst/>
                        <a:latin typeface="幼圆" panose="02010509060101010101" pitchFamily="49" charset="-122"/>
                        <a:ea typeface="幼圆" panose="02010509060101010101" pitchFamily="49" charset="-122"/>
                      </a:endParaRPr>
                    </a:p>
                  </a:txBody>
                  <a:tcPr marL="68580" marR="68580" marT="0" marB="0" anchor="ctr"/>
                </a:tc>
              </a:tr>
              <a:tr h="527250">
                <a:tc>
                  <a:txBody>
                    <a:bodyPr/>
                    <a:lstStyle/>
                    <a:p>
                      <a:pPr algn="just">
                        <a:spcAft>
                          <a:spcPts val="0"/>
                        </a:spcAft>
                      </a:pPr>
                      <a:r>
                        <a:rPr lang="zh-CN" sz="1600" kern="100">
                          <a:effectLst/>
                          <a:latin typeface="幼圆" panose="02010509060101010101" pitchFamily="49" charset="-122"/>
                          <a:ea typeface="幼圆" panose="02010509060101010101" pitchFamily="49" charset="-122"/>
                        </a:rPr>
                        <a:t>编写测试用例</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编写测试执行的具体内容。</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3</a:t>
                      </a:r>
                      <a:r>
                        <a:rPr lang="zh-CN" sz="1600" kern="100">
                          <a:effectLst/>
                          <a:latin typeface="幼圆" panose="02010509060101010101" pitchFamily="49" charset="-122"/>
                          <a:ea typeface="幼圆" panose="02010509060101010101" pitchFamily="49" charset="-122"/>
                        </a:rPr>
                        <a:t>个工作日</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2019.04.22-2019.04.24</a:t>
                      </a:r>
                      <a:endParaRPr lang="zh-CN" sz="1600" kern="100">
                        <a:effectLst/>
                        <a:latin typeface="幼圆" panose="02010509060101010101" pitchFamily="49" charset="-122"/>
                        <a:ea typeface="幼圆" panose="02010509060101010101" pitchFamily="49" charset="-122"/>
                      </a:endParaRPr>
                    </a:p>
                  </a:txBody>
                  <a:tcPr marL="68580" marR="68580" marT="0" marB="0" anchor="ctr"/>
                </a:tc>
              </a:tr>
              <a:tr h="527250">
                <a:tc>
                  <a:txBody>
                    <a:bodyPr/>
                    <a:lstStyle/>
                    <a:p>
                      <a:pPr algn="just">
                        <a:spcAft>
                          <a:spcPts val="0"/>
                        </a:spcAft>
                      </a:pPr>
                      <a:r>
                        <a:rPr lang="zh-CN" sz="1600" kern="100">
                          <a:effectLst/>
                          <a:latin typeface="幼圆" panose="02010509060101010101" pitchFamily="49" charset="-122"/>
                          <a:ea typeface="幼圆" panose="02010509060101010101" pitchFamily="49" charset="-122"/>
                        </a:rPr>
                        <a:t>测试用例评审</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测试负责人组织项目组相关人员评审测试用例的可行性。</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2</a:t>
                      </a:r>
                      <a:r>
                        <a:rPr lang="zh-CN" sz="1600" kern="100">
                          <a:effectLst/>
                          <a:latin typeface="幼圆" panose="02010509060101010101" pitchFamily="49" charset="-122"/>
                          <a:ea typeface="幼圆" panose="02010509060101010101" pitchFamily="49" charset="-122"/>
                        </a:rPr>
                        <a:t>个工作日</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2019.04.25-2019.04.26</a:t>
                      </a:r>
                      <a:endParaRPr lang="zh-CN" sz="1600" kern="100">
                        <a:effectLst/>
                        <a:latin typeface="幼圆" panose="02010509060101010101" pitchFamily="49" charset="-122"/>
                        <a:ea typeface="幼圆" panose="02010509060101010101" pitchFamily="49" charset="-122"/>
                      </a:endParaRPr>
                    </a:p>
                  </a:txBody>
                  <a:tcPr marL="68580" marR="68580" marT="0" marB="0" anchor="ctr"/>
                </a:tc>
              </a:tr>
              <a:tr h="527250">
                <a:tc>
                  <a:txBody>
                    <a:bodyPr/>
                    <a:lstStyle/>
                    <a:p>
                      <a:pPr algn="just">
                        <a:spcAft>
                          <a:spcPts val="0"/>
                        </a:spcAft>
                      </a:pPr>
                      <a:r>
                        <a:rPr lang="zh-CN" sz="1600" kern="100">
                          <a:effectLst/>
                          <a:latin typeface="幼圆" panose="02010509060101010101" pitchFamily="49" charset="-122"/>
                          <a:ea typeface="幼圆" panose="02010509060101010101" pitchFamily="49" charset="-122"/>
                        </a:rPr>
                        <a:t>编写测试脚本</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使用指定编程语言编写脚本，用于执行测试用例。</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5</a:t>
                      </a:r>
                      <a:r>
                        <a:rPr lang="zh-CN" sz="1600" kern="100">
                          <a:effectLst/>
                          <a:latin typeface="幼圆" panose="02010509060101010101" pitchFamily="49" charset="-122"/>
                          <a:ea typeface="幼圆" panose="02010509060101010101" pitchFamily="49" charset="-122"/>
                        </a:rPr>
                        <a:t>个工作日</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2019.04.29-2019.05.03</a:t>
                      </a:r>
                      <a:endParaRPr lang="zh-CN" sz="1600" kern="100">
                        <a:effectLst/>
                        <a:latin typeface="幼圆" panose="02010509060101010101" pitchFamily="49" charset="-122"/>
                        <a:ea typeface="幼圆" panose="02010509060101010101" pitchFamily="49" charset="-122"/>
                      </a:endParaRPr>
                    </a:p>
                  </a:txBody>
                  <a:tcPr marL="68580" marR="68580" marT="0" marB="0" anchor="ctr"/>
                </a:tc>
              </a:tr>
              <a:tr h="790876">
                <a:tc>
                  <a:txBody>
                    <a:bodyPr/>
                    <a:lstStyle/>
                    <a:p>
                      <a:pPr algn="just">
                        <a:spcAft>
                          <a:spcPts val="0"/>
                        </a:spcAft>
                      </a:pPr>
                      <a:r>
                        <a:rPr lang="zh-CN" sz="1600" kern="100">
                          <a:effectLst/>
                          <a:latin typeface="幼圆" panose="02010509060101010101" pitchFamily="49" charset="-122"/>
                          <a:ea typeface="幼圆" panose="02010509060101010101" pitchFamily="49" charset="-122"/>
                        </a:rPr>
                        <a:t>测试执行</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搭建测试环境，运行测试用例</a:t>
                      </a:r>
                      <a:r>
                        <a:rPr lang="en-US" sz="1600" kern="100">
                          <a:effectLst/>
                          <a:latin typeface="幼圆" panose="02010509060101010101" pitchFamily="49" charset="-122"/>
                          <a:ea typeface="幼圆" panose="02010509060101010101" pitchFamily="49" charset="-122"/>
                        </a:rPr>
                        <a:t>/</a:t>
                      </a:r>
                      <a:r>
                        <a:rPr lang="zh-CN" sz="1600" kern="100">
                          <a:effectLst/>
                          <a:latin typeface="幼圆" panose="02010509060101010101" pitchFamily="49" charset="-122"/>
                          <a:ea typeface="幼圆" panose="02010509060101010101" pitchFamily="49" charset="-122"/>
                        </a:rPr>
                        <a:t>脚本执行具体的测试工作。</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3</a:t>
                      </a:r>
                      <a:r>
                        <a:rPr lang="zh-CN" sz="1600" kern="100">
                          <a:effectLst/>
                          <a:latin typeface="幼圆" panose="02010509060101010101" pitchFamily="49" charset="-122"/>
                          <a:ea typeface="幼圆" panose="02010509060101010101" pitchFamily="49" charset="-122"/>
                        </a:rPr>
                        <a:t>个工作日</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2019.05.06-2019.05.08</a:t>
                      </a:r>
                      <a:endParaRPr lang="zh-CN" sz="1600" kern="100">
                        <a:effectLst/>
                        <a:latin typeface="幼圆" panose="02010509060101010101" pitchFamily="49" charset="-122"/>
                        <a:ea typeface="幼圆" panose="02010509060101010101" pitchFamily="49" charset="-122"/>
                      </a:endParaRPr>
                    </a:p>
                  </a:txBody>
                  <a:tcPr marL="68580" marR="68580" marT="0" marB="0" anchor="ctr"/>
                </a:tc>
              </a:tr>
              <a:tr h="527250">
                <a:tc>
                  <a:txBody>
                    <a:bodyPr/>
                    <a:lstStyle/>
                    <a:p>
                      <a:pPr algn="just">
                        <a:spcAft>
                          <a:spcPts val="0"/>
                        </a:spcAft>
                      </a:pPr>
                      <a:r>
                        <a:rPr lang="zh-CN" sz="1600" kern="100">
                          <a:effectLst/>
                          <a:latin typeface="幼圆" panose="02010509060101010101" pitchFamily="49" charset="-122"/>
                          <a:ea typeface="幼圆" panose="02010509060101010101" pitchFamily="49" charset="-122"/>
                        </a:rPr>
                        <a:t>整理缺陷报告</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整理测试过程中遇到的问题、缺陷。</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1</a:t>
                      </a:r>
                      <a:r>
                        <a:rPr lang="zh-CN" sz="1600" kern="100">
                          <a:effectLst/>
                          <a:latin typeface="幼圆" panose="02010509060101010101" pitchFamily="49" charset="-122"/>
                          <a:ea typeface="幼圆" panose="02010509060101010101" pitchFamily="49" charset="-122"/>
                        </a:rPr>
                        <a:t>个工作日</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2019.05.09-2019.05.09</a:t>
                      </a:r>
                      <a:endParaRPr lang="zh-CN" sz="1600" kern="100">
                        <a:effectLst/>
                        <a:latin typeface="幼圆" panose="02010509060101010101" pitchFamily="49" charset="-122"/>
                        <a:ea typeface="幼圆" panose="02010509060101010101" pitchFamily="49" charset="-122"/>
                      </a:endParaRPr>
                    </a:p>
                  </a:txBody>
                  <a:tcPr marL="68580" marR="68580" marT="0" marB="0" anchor="ctr"/>
                </a:tc>
              </a:tr>
              <a:tr h="527250">
                <a:tc>
                  <a:txBody>
                    <a:bodyPr/>
                    <a:lstStyle/>
                    <a:p>
                      <a:pPr algn="just">
                        <a:spcAft>
                          <a:spcPts val="0"/>
                        </a:spcAft>
                      </a:pPr>
                      <a:r>
                        <a:rPr lang="zh-CN" sz="1600" kern="100">
                          <a:effectLst/>
                          <a:latin typeface="幼圆" panose="02010509060101010101" pitchFamily="49" charset="-122"/>
                          <a:ea typeface="幼圆" panose="02010509060101010101" pitchFamily="49" charset="-122"/>
                        </a:rPr>
                        <a:t>编写测试报告</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收集整理测试信息，对本次测试进行汇总并进行评价。</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2</a:t>
                      </a:r>
                      <a:r>
                        <a:rPr lang="zh-CN" sz="1600" kern="100">
                          <a:effectLst/>
                          <a:latin typeface="幼圆" panose="02010509060101010101" pitchFamily="49" charset="-122"/>
                          <a:ea typeface="幼圆" panose="02010509060101010101" pitchFamily="49" charset="-122"/>
                        </a:rPr>
                        <a:t>个工作日</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dirty="0">
                          <a:effectLst/>
                          <a:latin typeface="幼圆" panose="02010509060101010101" pitchFamily="49" charset="-122"/>
                          <a:ea typeface="幼圆" panose="02010509060101010101" pitchFamily="49" charset="-122"/>
                        </a:rPr>
                        <a:t>2019.05.10-2019.05.11</a:t>
                      </a:r>
                      <a:endParaRPr lang="zh-CN" sz="1600" kern="100" dirty="0">
                        <a:effectLst/>
                        <a:latin typeface="幼圆" panose="02010509060101010101" pitchFamily="49" charset="-122"/>
                        <a:ea typeface="幼圆" panose="02010509060101010101" pitchFamily="49" charset="-122"/>
                      </a:endParaRPr>
                    </a:p>
                  </a:txBody>
                  <a:tcPr marL="68580" marR="68580" marT="0" marB="0" anchor="ctr"/>
                </a:tc>
              </a:tr>
            </a:tbl>
          </a:graphicData>
        </a:graphic>
      </p:graphicFrame>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3735269" y="1839728"/>
            <a:ext cx="5524500" cy="3448050"/>
            <a:chOff x="3333750" y="1704975"/>
            <a:chExt cx="5524500" cy="3448050"/>
          </a:xfrm>
        </p:grpSpPr>
        <p:pic>
          <p:nvPicPr>
            <p:cNvPr id="34304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333750" y="1704975"/>
              <a:ext cx="5524500" cy="3448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4016944" y="2175336"/>
              <a:ext cx="4530290" cy="248329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邹堂瑞</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日期：</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2022.04.15~2022.04.16</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评审：</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王正平</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日期：</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2019.04.17-2019.04.18</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1552876" y="1440689"/>
            <a:ext cx="9650127" cy="129288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方案也不是一成不变的，在测试过程中，测试方案也会随着测试计划修改而改变，对测试方案的修改可记录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文件更改审批记录表中。</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5" name="表格 4"/>
          <p:cNvGraphicFramePr>
            <a:graphicFrameLocks noGrp="1"/>
          </p:cNvGraphicFramePr>
          <p:nvPr/>
        </p:nvGraphicFramePr>
        <p:xfrm>
          <a:off x="2396681" y="2800951"/>
          <a:ext cx="8191100" cy="2707105"/>
        </p:xfrm>
        <a:graphic>
          <a:graphicData uri="http://schemas.openxmlformats.org/drawingml/2006/table">
            <a:tbl>
              <a:tblPr firstRow="1" firstCol="1" bandRow="1">
                <a:tableStyleId>{5C22544A-7EE6-4342-B048-85BDC9FD1C3A}</a:tableStyleId>
              </a:tblPr>
              <a:tblGrid>
                <a:gridCol w="784724"/>
                <a:gridCol w="952811"/>
                <a:gridCol w="953771"/>
                <a:gridCol w="952811"/>
                <a:gridCol w="1060180"/>
                <a:gridCol w="1598534"/>
                <a:gridCol w="1888269"/>
              </a:tblGrid>
              <a:tr h="744760">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序号</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版本</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en-US" sz="2400" kern="100" dirty="0">
                          <a:effectLst/>
                          <a:latin typeface="幼圆" panose="02010509060101010101" pitchFamily="49" charset="-122"/>
                          <a:ea typeface="幼圆" panose="02010509060101010101" pitchFamily="49" charset="-122"/>
                        </a:rPr>
                        <a:t>*</a:t>
                      </a:r>
                      <a:r>
                        <a:rPr lang="zh-CN" sz="2400" kern="100" dirty="0">
                          <a:effectLst/>
                          <a:latin typeface="幼圆" panose="02010509060101010101" pitchFamily="49" charset="-122"/>
                          <a:ea typeface="幼圆" panose="02010509060101010101" pitchFamily="49" charset="-122"/>
                        </a:rPr>
                        <a:t>状态</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作者</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审核者</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完成日期</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400" kern="100" dirty="0">
                          <a:effectLst/>
                          <a:latin typeface="幼圆" panose="02010509060101010101" pitchFamily="49" charset="-122"/>
                          <a:ea typeface="幼圆" panose="02010509060101010101" pitchFamily="49" charset="-122"/>
                        </a:rPr>
                        <a:t>修改内容</a:t>
                      </a:r>
                      <a:endParaRPr lang="zh-CN" sz="2400" kern="100" dirty="0">
                        <a:effectLst/>
                        <a:latin typeface="幼圆" panose="02010509060101010101" pitchFamily="49" charset="-122"/>
                        <a:ea typeface="幼圆" panose="02010509060101010101" pitchFamily="49" charset="-122"/>
                      </a:endParaRPr>
                    </a:p>
                  </a:txBody>
                  <a:tcPr marL="68580" marR="68580" marT="0" marB="0" anchor="ctr" anchorCtr="1"/>
                </a:tc>
              </a:tr>
              <a:tr h="654115">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 </a:t>
                      </a:r>
                      <a:endParaRPr lang="zh-CN" sz="24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 </a:t>
                      </a:r>
                      <a:endParaRPr lang="zh-CN" sz="2400" kern="100" dirty="0">
                        <a:effectLst/>
                        <a:latin typeface="幼圆" panose="02010509060101010101" pitchFamily="49" charset="-122"/>
                        <a:ea typeface="幼圆" panose="02010509060101010101" pitchFamily="49" charset="-122"/>
                      </a:endParaRPr>
                    </a:p>
                  </a:txBody>
                  <a:tcPr marL="68580" marR="68580" marT="0" marB="0"/>
                </a:tc>
              </a:tr>
              <a:tr h="654115">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r>
              <a:tr h="654115">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a:effectLst/>
                          <a:latin typeface="幼圆" panose="02010509060101010101" pitchFamily="49" charset="-122"/>
                          <a:ea typeface="幼圆" panose="02010509060101010101" pitchFamily="49" charset="-122"/>
                        </a:rPr>
                        <a:t> </a:t>
                      </a:r>
                      <a:endParaRPr lang="zh-CN" sz="24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400" kern="100" dirty="0">
                          <a:effectLst/>
                          <a:latin typeface="幼圆" panose="02010509060101010101" pitchFamily="49" charset="-122"/>
                          <a:ea typeface="幼圆" panose="02010509060101010101" pitchFamily="49" charset="-122"/>
                        </a:rPr>
                        <a:t> </a:t>
                      </a:r>
                      <a:endParaRPr lang="zh-CN" sz="24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arn(inVertical)">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7401829" y="2191132"/>
            <a:ext cx="2281186" cy="290030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状态</a:t>
            </a:r>
            <a:r>
              <a:rPr lang="zh-CN"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t>
            </a:r>
            <a:endPar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C</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—创建</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   </a:t>
            </a:r>
            <a:endPar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—增加</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   </a:t>
            </a:r>
            <a:endPar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M</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—修改</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   </a:t>
            </a:r>
            <a:endPar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D</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t>
            </a:r>
            <a:r>
              <a:rPr lang="zh-CN"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删除</a:t>
            </a:r>
            <a:endPar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6"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30257" y="1318102"/>
            <a:ext cx="4827284" cy="47519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a:off x="4742749" y="1853851"/>
            <a:ext cx="1233467" cy="75156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a:lnSpc>
                <a:spcPct val="150000"/>
              </a:lnSpc>
              <a:buNone/>
              <a:defRPr/>
            </a:pPr>
            <a:r>
              <a:rPr lang="zh-CN" altLang="en-US" b="1"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注 意</a:t>
            </a:r>
            <a:endParaRPr lang="zh-CN"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2000" fill="hold"/>
                                        <p:tgtEl>
                                          <p:spTgt spid="8"/>
                                        </p:tgtEl>
                                      </p:cBhvr>
                                      <p:by x="150000" y="150000"/>
                                    </p:animScale>
                                  </p:childTnLst>
                                </p:cTn>
                              </p:par>
                            </p:childTnLst>
                          </p:cTn>
                        </p:par>
                        <p:par>
                          <p:cTn id="7" fill="hold">
                            <p:stCondLst>
                              <p:cond delay="2000"/>
                            </p:stCondLst>
                            <p:childTnLst>
                              <p:par>
                                <p:cTn id="8" presetID="22" presetClass="entr" presetSubtype="1"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10" name="内容占位符 2"/>
          <p:cNvSpPr txBox="1"/>
          <p:nvPr/>
        </p:nvSpPr>
        <p:spPr>
          <a:xfrm>
            <a:off x="2177311" y="1644423"/>
            <a:ext cx="2182392" cy="64644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测试方案</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目录</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3" name="组合 2"/>
          <p:cNvGrpSpPr/>
          <p:nvPr/>
        </p:nvGrpSpPr>
        <p:grpSpPr>
          <a:xfrm>
            <a:off x="4783690" y="1379728"/>
            <a:ext cx="6034313" cy="4703438"/>
            <a:chOff x="5168690" y="1360478"/>
            <a:chExt cx="6034313" cy="4703438"/>
          </a:xfrm>
        </p:grpSpPr>
        <p:pic>
          <p:nvPicPr>
            <p:cNvPr id="34611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168690" y="1360478"/>
              <a:ext cx="6034313" cy="4703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内容占位符 2"/>
            <p:cNvSpPr txBox="1"/>
            <p:nvPr/>
          </p:nvSpPr>
          <p:spPr>
            <a:xfrm>
              <a:off x="5387228" y="1360478"/>
              <a:ext cx="2765680" cy="460558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一</a:t>
              </a: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、前言</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、声明</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、背景</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二、测试依据</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三、测试环境</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、测试资源需求</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）硬件资源</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）软件</a:t>
              </a:r>
              <a:r>
                <a:rPr lang="zh-CN" altLang="zh-CN" sz="24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资源</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2" name="内容占位符 2"/>
            <p:cNvSpPr txBox="1"/>
            <p:nvPr/>
          </p:nvSpPr>
          <p:spPr>
            <a:xfrm>
              <a:off x="8450333" y="1625173"/>
              <a:ext cx="2752670" cy="417404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、测试环境拓扑</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四、测试项说明</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五、测试策略</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、功能测试</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、性能测试</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六、测试通过准则</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七、其他</a:t>
              </a:r>
              <a:endParaRPr lang="zh-CN" altLang="zh-CN"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out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10" name="内容占位符 2"/>
          <p:cNvSpPr txBox="1"/>
          <p:nvPr/>
        </p:nvSpPr>
        <p:spPr>
          <a:xfrm>
            <a:off x="5342021" y="1384538"/>
            <a:ext cx="6063916" cy="432324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一、前言</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、声明</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方案是针对“在线考试系统”编写的系统测试方案，当产品出现更新版本时，更新版本中出现的任何新功能模块都需要进行重新测试，本测试文档不再适用，更不能把本文档中的内容适用于其他版本的同类软件。</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4713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96940" y="1384538"/>
            <a:ext cx="3138687" cy="46726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nodeType="afterEffect">
                                  <p:stCondLst>
                                    <p:cond delay="0"/>
                                  </p:stCondLst>
                                  <p:childTnLst>
                                    <p:set>
                                      <p:cBhvr>
                                        <p:cTn id="6" dur="1" fill="hold">
                                          <p:stCondLst>
                                            <p:cond delay="0"/>
                                          </p:stCondLst>
                                        </p:cTn>
                                        <p:tgtEl>
                                          <p:spTgt spid="347138"/>
                                        </p:tgtEl>
                                        <p:attrNameLst>
                                          <p:attrName>style.visibility</p:attrName>
                                        </p:attrNameLst>
                                      </p:cBhvr>
                                      <p:to>
                                        <p:strVal val="visible"/>
                                      </p:to>
                                    </p:set>
                                    <p:animEffect transition="in" filter="randombar(vertical)">
                                      <p:cBhvr>
                                        <p:cTn id="7" dur="500"/>
                                        <p:tgtEl>
                                          <p:spTgt spid="347138"/>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up)">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10" name="内容占位符 2"/>
          <p:cNvSpPr txBox="1"/>
          <p:nvPr/>
        </p:nvSpPr>
        <p:spPr>
          <a:xfrm>
            <a:off x="2127182" y="1565731"/>
            <a:ext cx="5053262" cy="420774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背景</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本文</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档主要用于定义“在线考试系统”的测试方法、测试技巧、测试重点、测试过程使用资源和测试用例设计方法等。本次测试主要测试项目的功能完整性、准确性，以及对智能终端和浏览器的兼容性。</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4816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382577" y="1367187"/>
            <a:ext cx="3333348" cy="46048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55" presetClass="entr" presetSubtype="0" fill="hold" nodeType="afterEffect">
                                  <p:stCondLst>
                                    <p:cond delay="0"/>
                                  </p:stCondLst>
                                  <p:childTnLst>
                                    <p:set>
                                      <p:cBhvr>
                                        <p:cTn id="10" dur="1" fill="hold">
                                          <p:stCondLst>
                                            <p:cond delay="0"/>
                                          </p:stCondLst>
                                        </p:cTn>
                                        <p:tgtEl>
                                          <p:spTgt spid="348162"/>
                                        </p:tgtEl>
                                        <p:attrNameLst>
                                          <p:attrName>style.visibility</p:attrName>
                                        </p:attrNameLst>
                                      </p:cBhvr>
                                      <p:to>
                                        <p:strVal val="visible"/>
                                      </p:to>
                                    </p:set>
                                    <p:anim calcmode="lin" valueType="num">
                                      <p:cBhvr>
                                        <p:cTn id="11" dur="1000" fill="hold"/>
                                        <p:tgtEl>
                                          <p:spTgt spid="348162"/>
                                        </p:tgtEl>
                                        <p:attrNameLst>
                                          <p:attrName>ppt_w</p:attrName>
                                        </p:attrNameLst>
                                      </p:cBhvr>
                                      <p:tavLst>
                                        <p:tav tm="0">
                                          <p:val>
                                            <p:strVal val="#ppt_w*0.70"/>
                                          </p:val>
                                        </p:tav>
                                        <p:tav tm="100000">
                                          <p:val>
                                            <p:strVal val="#ppt_w"/>
                                          </p:val>
                                        </p:tav>
                                      </p:tavLst>
                                    </p:anim>
                                    <p:anim calcmode="lin" valueType="num">
                                      <p:cBhvr>
                                        <p:cTn id="12" dur="1000" fill="hold"/>
                                        <p:tgtEl>
                                          <p:spTgt spid="348162"/>
                                        </p:tgtEl>
                                        <p:attrNameLst>
                                          <p:attrName>ppt_h</p:attrName>
                                        </p:attrNameLst>
                                      </p:cBhvr>
                                      <p:tavLst>
                                        <p:tav tm="0">
                                          <p:val>
                                            <p:strVal val="#ppt_h"/>
                                          </p:val>
                                        </p:tav>
                                        <p:tav tm="100000">
                                          <p:val>
                                            <p:strVal val="#ppt_h"/>
                                          </p:val>
                                        </p:tav>
                                      </p:tavLst>
                                    </p:anim>
                                    <p:animEffect transition="in" filter="fade">
                                      <p:cBhvr>
                                        <p:cTn id="13" dur="1000"/>
                                        <p:tgtEl>
                                          <p:spTgt spid="348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10" name="内容占位符 2"/>
          <p:cNvSpPr txBox="1"/>
          <p:nvPr/>
        </p:nvSpPr>
        <p:spPr>
          <a:xfrm>
            <a:off x="1405288" y="1171101"/>
            <a:ext cx="9634886" cy="6480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二、测试依据</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3" name="表格 2"/>
          <p:cNvGraphicFramePr>
            <a:graphicFrameLocks noGrp="1"/>
          </p:cNvGraphicFramePr>
          <p:nvPr/>
        </p:nvGraphicFramePr>
        <p:xfrm>
          <a:off x="1915419" y="1848054"/>
          <a:ext cx="9529012" cy="4358864"/>
        </p:xfrm>
        <a:graphic>
          <a:graphicData uri="http://schemas.openxmlformats.org/drawingml/2006/table">
            <a:tbl>
              <a:tblPr firstRow="1" firstCol="1" bandRow="1">
                <a:tableStyleId>{5C22544A-7EE6-4342-B048-85BDC9FD1C3A}</a:tableStyleId>
              </a:tblPr>
              <a:tblGrid>
                <a:gridCol w="4562377"/>
                <a:gridCol w="1423167"/>
                <a:gridCol w="2219559"/>
                <a:gridCol w="1323909"/>
              </a:tblGrid>
              <a:tr h="584588">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文档</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版本</a:t>
                      </a:r>
                      <a:r>
                        <a:rPr lang="en-US" sz="2000" kern="100" dirty="0">
                          <a:effectLst/>
                          <a:latin typeface="幼圆" panose="02010509060101010101" pitchFamily="49" charset="-122"/>
                          <a:ea typeface="幼圆" panose="02010509060101010101" pitchFamily="49" charset="-122"/>
                        </a:rPr>
                        <a:t>/</a:t>
                      </a:r>
                      <a:r>
                        <a:rPr lang="zh-CN" sz="2000" kern="100" dirty="0">
                          <a:effectLst/>
                          <a:latin typeface="幼圆" panose="02010509060101010101" pitchFamily="49" charset="-122"/>
                          <a:ea typeface="幼圆" panose="02010509060101010101" pitchFamily="49" charset="-122"/>
                        </a:rPr>
                        <a:t>日期</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作者或来源</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备注</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r>
              <a:tr h="629046">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“在线考试系统”需求分析</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en-US" sz="2000" kern="100" dirty="0">
                          <a:effectLst/>
                          <a:latin typeface="幼圆" panose="02010509060101010101" pitchFamily="49" charset="-122"/>
                          <a:ea typeface="幼圆" panose="02010509060101010101" pitchFamily="49" charset="-122"/>
                        </a:rPr>
                        <a:t>V-1.0</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公司内部开发团队</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629046">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“在线考试系统”系统分析</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en-US" sz="2000" kern="100">
                          <a:effectLst/>
                          <a:latin typeface="幼圆" panose="02010509060101010101" pitchFamily="49" charset="-122"/>
                          <a:ea typeface="幼圆" panose="02010509060101010101" pitchFamily="49" charset="-122"/>
                        </a:rPr>
                        <a:t>V-1.0</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公司内部开发团队</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629046">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项目开发计划</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en-US" sz="2000" kern="100">
                          <a:effectLst/>
                          <a:latin typeface="幼圆" panose="02010509060101010101" pitchFamily="49" charset="-122"/>
                          <a:ea typeface="幼圆" panose="02010509060101010101" pitchFamily="49" charset="-122"/>
                        </a:rPr>
                        <a:t>V-1.0</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公司内部开发团队</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629046">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概要设计</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en-US" sz="2000" kern="100">
                          <a:effectLst/>
                          <a:latin typeface="幼圆" panose="02010509060101010101" pitchFamily="49" charset="-122"/>
                          <a:ea typeface="幼圆" panose="02010509060101010101" pitchFamily="49" charset="-122"/>
                        </a:rPr>
                        <a:t>V-1.0</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公司内部开发团队</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629046">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“在线考试系统”测试需求分析说明书</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en-US" sz="2000" kern="100">
                          <a:effectLst/>
                          <a:latin typeface="幼圆" panose="02010509060101010101" pitchFamily="49" charset="-122"/>
                          <a:ea typeface="幼圆" panose="02010509060101010101" pitchFamily="49" charset="-122"/>
                        </a:rPr>
                        <a:t>V-2.0</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公司内部测试团队</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629046">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“在线考试系统”测试计划</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en-US" sz="2000" kern="100" dirty="0">
                          <a:effectLst/>
                          <a:latin typeface="幼圆" panose="02010509060101010101" pitchFamily="49" charset="-122"/>
                          <a:ea typeface="幼圆" panose="02010509060101010101" pitchFamily="49" charset="-122"/>
                        </a:rPr>
                        <a:t>V-1.0</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公司内部测试团队</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 </a:t>
                      </a:r>
                      <a:endParaRPr lang="zh-CN" sz="20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10" name="内容占位符 2"/>
          <p:cNvSpPr txBox="1"/>
          <p:nvPr/>
        </p:nvSpPr>
        <p:spPr>
          <a:xfrm>
            <a:off x="1405288" y="1171101"/>
            <a:ext cx="9634886" cy="6480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三、测试环境</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 name="内容占位符 2"/>
          <p:cNvSpPr txBox="1"/>
          <p:nvPr/>
        </p:nvSpPr>
        <p:spPr>
          <a:xfrm>
            <a:off x="5707775" y="1171101"/>
            <a:ext cx="2300443" cy="6480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测试硬件资源</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4" name="表格 3"/>
          <p:cNvGraphicFramePr>
            <a:graphicFrameLocks noGrp="1"/>
          </p:cNvGraphicFramePr>
          <p:nvPr/>
        </p:nvGraphicFramePr>
        <p:xfrm>
          <a:off x="2589197" y="1848053"/>
          <a:ext cx="8710861" cy="4478012"/>
        </p:xfrm>
        <a:graphic>
          <a:graphicData uri="http://schemas.openxmlformats.org/drawingml/2006/table">
            <a:tbl>
              <a:tblPr firstRow="1" firstCol="1" bandRow="1">
                <a:tableStyleId>{5C22544A-7EE6-4342-B048-85BDC9FD1C3A}</a:tableStyleId>
              </a:tblPr>
              <a:tblGrid>
                <a:gridCol w="834518"/>
                <a:gridCol w="1303360"/>
                <a:gridCol w="2895275"/>
                <a:gridCol w="1895726"/>
                <a:gridCol w="1080564"/>
                <a:gridCol w="701418"/>
              </a:tblGrid>
              <a:tr h="356134">
                <a:tc>
                  <a:txBody>
                    <a:bodyPr/>
                    <a:lstStyle/>
                    <a:p>
                      <a:pPr algn="just">
                        <a:spcAft>
                          <a:spcPts val="0"/>
                        </a:spcAft>
                      </a:pPr>
                      <a:r>
                        <a:rPr lang="zh-CN" sz="1600" kern="100" dirty="0">
                          <a:effectLst/>
                          <a:latin typeface="幼圆" panose="02010509060101010101" pitchFamily="49" charset="-122"/>
                          <a:ea typeface="幼圆" panose="02010509060101010101" pitchFamily="49" charset="-122"/>
                        </a:rPr>
                        <a:t>编号</a:t>
                      </a:r>
                      <a:endParaRPr lang="zh-CN" sz="16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1600" kern="100" dirty="0">
                          <a:effectLst/>
                          <a:latin typeface="幼圆" panose="02010509060101010101" pitchFamily="49" charset="-122"/>
                          <a:ea typeface="幼圆" panose="02010509060101010101" pitchFamily="49" charset="-122"/>
                        </a:rPr>
                        <a:t>硬件设备</a:t>
                      </a:r>
                      <a:endParaRPr lang="zh-CN" sz="16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1600" kern="100" dirty="0">
                          <a:effectLst/>
                          <a:latin typeface="幼圆" panose="02010509060101010101" pitchFamily="49" charset="-122"/>
                          <a:ea typeface="幼圆" panose="02010509060101010101" pitchFamily="49" charset="-122"/>
                        </a:rPr>
                        <a:t>处理器型号</a:t>
                      </a:r>
                      <a:endParaRPr lang="zh-CN" sz="16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1600" kern="100" dirty="0">
                          <a:effectLst/>
                          <a:latin typeface="幼圆" panose="02010509060101010101" pitchFamily="49" charset="-122"/>
                          <a:ea typeface="幼圆" panose="02010509060101010101" pitchFamily="49" charset="-122"/>
                        </a:rPr>
                        <a:t>用途</a:t>
                      </a:r>
                      <a:endParaRPr lang="zh-CN" sz="16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1600" kern="100" dirty="0">
                          <a:effectLst/>
                          <a:latin typeface="幼圆" panose="02010509060101010101" pitchFamily="49" charset="-122"/>
                          <a:ea typeface="幼圆" panose="02010509060101010101" pitchFamily="49" charset="-122"/>
                        </a:rPr>
                        <a:t>使用数量</a:t>
                      </a:r>
                      <a:endParaRPr lang="zh-CN" sz="16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1600" kern="100" dirty="0">
                          <a:effectLst/>
                          <a:latin typeface="幼圆" panose="02010509060101010101" pitchFamily="49" charset="-122"/>
                          <a:ea typeface="幼圆" panose="02010509060101010101" pitchFamily="49" charset="-122"/>
                        </a:rPr>
                        <a:t>备注</a:t>
                      </a:r>
                      <a:endParaRPr lang="zh-CN" sz="1600" kern="100" dirty="0">
                        <a:effectLst/>
                        <a:latin typeface="幼圆" panose="02010509060101010101" pitchFamily="49" charset="-122"/>
                        <a:ea typeface="幼圆" panose="02010509060101010101" pitchFamily="49" charset="-122"/>
                      </a:endParaRPr>
                    </a:p>
                  </a:txBody>
                  <a:tcPr marL="68580" marR="68580" marT="0" marB="0" anchor="ctr" anchorCtr="1"/>
                </a:tc>
              </a:tr>
              <a:tr h="772852">
                <a:tc>
                  <a:txBody>
                    <a:bodyPr/>
                    <a:lstStyle/>
                    <a:p>
                      <a:pPr algn="ctr">
                        <a:spcAft>
                          <a:spcPts val="0"/>
                        </a:spcAft>
                      </a:pPr>
                      <a:r>
                        <a:rPr lang="en-US" sz="1600" kern="100">
                          <a:effectLst/>
                          <a:latin typeface="幼圆" panose="02010509060101010101" pitchFamily="49" charset="-122"/>
                          <a:ea typeface="幼圆" panose="02010509060101010101" pitchFamily="49" charset="-122"/>
                        </a:rPr>
                        <a:t>1</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台式计算机</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Intel(R) Core(TM) i3-4160 CPU @ 3.60GHz 3.60GHz</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登录“在线考试系统”进行答题测试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en-US" sz="1600" kern="100">
                          <a:effectLst/>
                          <a:latin typeface="幼圆" panose="02010509060101010101" pitchFamily="49" charset="-122"/>
                          <a:ea typeface="幼圆" panose="02010509060101010101" pitchFamily="49" charset="-122"/>
                        </a:rPr>
                        <a:t>2</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772852">
                <a:tc>
                  <a:txBody>
                    <a:bodyPr/>
                    <a:lstStyle/>
                    <a:p>
                      <a:pPr algn="ctr">
                        <a:spcAft>
                          <a:spcPts val="0"/>
                        </a:spcAft>
                      </a:pPr>
                      <a:r>
                        <a:rPr lang="en-US" sz="1600" kern="100">
                          <a:effectLst/>
                          <a:latin typeface="幼圆" panose="02010509060101010101" pitchFamily="49" charset="-122"/>
                          <a:ea typeface="幼圆" panose="02010509060101010101" pitchFamily="49" charset="-122"/>
                        </a:rPr>
                        <a:t>2</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笔记本</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Intel i5</a:t>
                      </a:r>
                      <a:r>
                        <a:rPr lang="zh-CN" sz="1600" kern="100">
                          <a:effectLst/>
                          <a:latin typeface="幼圆" panose="02010509060101010101" pitchFamily="49" charset="-122"/>
                          <a:ea typeface="幼圆" panose="02010509060101010101" pitchFamily="49" charset="-122"/>
                        </a:rPr>
                        <a:t>低功耗版</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登录“在线考试系统”进行答题测试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en-US" sz="1600" kern="100">
                          <a:effectLst/>
                          <a:latin typeface="幼圆" panose="02010509060101010101" pitchFamily="49" charset="-122"/>
                          <a:ea typeface="幼圆" panose="02010509060101010101" pitchFamily="49" charset="-122"/>
                        </a:rPr>
                        <a:t>2</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772852">
                <a:tc>
                  <a:txBody>
                    <a:bodyPr/>
                    <a:lstStyle/>
                    <a:p>
                      <a:pPr algn="ctr">
                        <a:spcAft>
                          <a:spcPts val="0"/>
                        </a:spcAft>
                      </a:pPr>
                      <a:r>
                        <a:rPr lang="en-US" sz="1600" kern="100">
                          <a:effectLst/>
                          <a:latin typeface="幼圆" panose="02010509060101010101" pitchFamily="49" charset="-122"/>
                          <a:ea typeface="幼圆" panose="02010509060101010101" pitchFamily="49" charset="-122"/>
                        </a:rPr>
                        <a:t>3</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平板电脑</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iPad MR7K2CH/A</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登录“在线考试系统”进行答题测试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en-US" sz="1600" kern="100">
                          <a:effectLst/>
                          <a:latin typeface="幼圆" panose="02010509060101010101" pitchFamily="49" charset="-122"/>
                          <a:ea typeface="幼圆" panose="02010509060101010101" pitchFamily="49" charset="-122"/>
                        </a:rPr>
                        <a:t>1</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772852">
                <a:tc>
                  <a:txBody>
                    <a:bodyPr/>
                    <a:lstStyle/>
                    <a:p>
                      <a:pPr algn="ctr">
                        <a:spcAft>
                          <a:spcPts val="0"/>
                        </a:spcAft>
                      </a:pPr>
                      <a:r>
                        <a:rPr lang="en-US" sz="1600" kern="100">
                          <a:effectLst/>
                          <a:latin typeface="幼圆" panose="02010509060101010101" pitchFamily="49" charset="-122"/>
                          <a:ea typeface="幼圆" panose="02010509060101010101" pitchFamily="49" charset="-122"/>
                        </a:rPr>
                        <a:t>4</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手机</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华为</a:t>
                      </a:r>
                      <a:r>
                        <a:rPr lang="en-US" sz="1600" kern="100">
                          <a:effectLst/>
                          <a:latin typeface="幼圆" panose="02010509060101010101" pitchFamily="49" charset="-122"/>
                          <a:ea typeface="幼圆" panose="02010509060101010101" pitchFamily="49" charset="-122"/>
                        </a:rPr>
                        <a:t> honor AAL-AL20</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登录“在线考试系统”进行答题测试</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en-US" sz="1600" kern="100">
                          <a:effectLst/>
                          <a:latin typeface="幼圆" panose="02010509060101010101" pitchFamily="49" charset="-122"/>
                          <a:ea typeface="幼圆" panose="02010509060101010101" pitchFamily="49" charset="-122"/>
                        </a:rPr>
                        <a:t>2</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a:effectLst/>
                          <a:latin typeface="幼圆" panose="02010509060101010101" pitchFamily="49" charset="-122"/>
                          <a:ea typeface="幼圆" panose="02010509060101010101" pitchFamily="49" charset="-122"/>
                        </a:rPr>
                        <a:t> </a:t>
                      </a:r>
                      <a:endParaRPr lang="zh-CN" sz="1600" kern="100">
                        <a:effectLst/>
                        <a:latin typeface="幼圆" panose="02010509060101010101" pitchFamily="49" charset="-122"/>
                        <a:ea typeface="幼圆" panose="02010509060101010101" pitchFamily="49" charset="-122"/>
                      </a:endParaRPr>
                    </a:p>
                  </a:txBody>
                  <a:tcPr marL="68580" marR="68580" marT="0" marB="0"/>
                </a:tc>
              </a:tr>
              <a:tr h="1030470">
                <a:tc>
                  <a:txBody>
                    <a:bodyPr/>
                    <a:lstStyle/>
                    <a:p>
                      <a:pPr algn="ctr">
                        <a:spcAft>
                          <a:spcPts val="0"/>
                        </a:spcAft>
                      </a:pPr>
                      <a:r>
                        <a:rPr lang="en-US" sz="1600" kern="100">
                          <a:effectLst/>
                          <a:latin typeface="幼圆" panose="02010509060101010101" pitchFamily="49" charset="-122"/>
                          <a:ea typeface="幼圆" panose="02010509060101010101" pitchFamily="49" charset="-122"/>
                        </a:rPr>
                        <a:t>5</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1600" kern="100">
                          <a:effectLst/>
                          <a:latin typeface="幼圆" panose="02010509060101010101" pitchFamily="49" charset="-122"/>
                          <a:ea typeface="幼圆" panose="02010509060101010101" pitchFamily="49" charset="-122"/>
                        </a:rPr>
                        <a:t>服务器</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dirty="0">
                          <a:effectLst/>
                          <a:latin typeface="幼圆" panose="02010509060101010101" pitchFamily="49" charset="-122"/>
                          <a:ea typeface="幼圆" panose="02010509060101010101" pitchFamily="49" charset="-122"/>
                        </a:rPr>
                        <a:t>Intel(R)Core(TM)i5-6600KCPU @ 3.50GHz </a:t>
                      </a:r>
                      <a:r>
                        <a:rPr lang="en-US" sz="1600" kern="100" dirty="0" err="1">
                          <a:effectLst/>
                          <a:latin typeface="幼圆" panose="02010509060101010101" pitchFamily="49" charset="-122"/>
                          <a:ea typeface="幼圆" panose="02010509060101010101" pitchFamily="49" charset="-122"/>
                        </a:rPr>
                        <a:t>3.50GHz</a:t>
                      </a:r>
                      <a:endParaRPr lang="zh-CN" sz="16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1600" kern="100">
                          <a:effectLst/>
                          <a:latin typeface="幼圆" panose="02010509060101010101" pitchFamily="49" charset="-122"/>
                          <a:ea typeface="幼圆" panose="02010509060101010101" pitchFamily="49" charset="-122"/>
                        </a:rPr>
                        <a:t>作为服务器使用，在上面搭建</a:t>
                      </a:r>
                      <a:r>
                        <a:rPr lang="en-US" sz="1600" kern="100">
                          <a:effectLst/>
                          <a:latin typeface="幼圆" panose="02010509060101010101" pitchFamily="49" charset="-122"/>
                          <a:ea typeface="幼圆" panose="02010509060101010101" pitchFamily="49" charset="-122"/>
                        </a:rPr>
                        <a:t>Apache</a:t>
                      </a:r>
                      <a:r>
                        <a:rPr lang="zh-CN" sz="1600" kern="100">
                          <a:effectLst/>
                          <a:latin typeface="幼圆" panose="02010509060101010101" pitchFamily="49" charset="-122"/>
                          <a:ea typeface="幼圆" panose="02010509060101010101" pitchFamily="49" charset="-122"/>
                        </a:rPr>
                        <a:t>服务器。</a:t>
                      </a:r>
                      <a:endParaRPr lang="zh-CN" sz="16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en-US" sz="1600" kern="100">
                          <a:effectLst/>
                          <a:latin typeface="幼圆" panose="02010509060101010101" pitchFamily="49" charset="-122"/>
                          <a:ea typeface="幼圆" panose="02010509060101010101" pitchFamily="49" charset="-122"/>
                        </a:rPr>
                        <a:t>1</a:t>
                      </a:r>
                      <a:endParaRPr lang="zh-CN" sz="16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1600" kern="100" dirty="0">
                          <a:effectLst/>
                          <a:latin typeface="幼圆" panose="02010509060101010101" pitchFamily="49" charset="-122"/>
                          <a:ea typeface="幼圆" panose="02010509060101010101" pitchFamily="49" charset="-122"/>
                        </a:rPr>
                        <a:t> </a:t>
                      </a:r>
                      <a:endParaRPr lang="zh-CN" sz="16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arn(inVertic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8.1 </a:t>
            </a:r>
            <a:r>
              <a:rPr lang="zh-CN" altLang="en-US" sz="3200" b="1" dirty="0" smtClean="0">
                <a:solidFill>
                  <a:srgbClr val="1353A2"/>
                </a:solidFill>
                <a:latin typeface="微软雅黑" panose="020B0503020204020204" pitchFamily="34" charset="-122"/>
                <a:ea typeface="微软雅黑" panose="020B0503020204020204" pitchFamily="34" charset="-122"/>
              </a:rPr>
              <a:t>项目简介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7" name="内容占位符 2"/>
          <p:cNvSpPr txBox="1"/>
          <p:nvPr/>
        </p:nvSpPr>
        <p:spPr>
          <a:xfrm>
            <a:off x="1143000" y="1215857"/>
            <a:ext cx="10903226" cy="501597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从开发人员处获得项目需求分析</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）教师发布试题</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由教师录入每套试卷的标题、考试时间、题型和题目。</a:t>
            </a:r>
            <a:endPar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教师录入每种题型的分数，系统自动计算每道题目的分数和总得分。</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试卷</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支持判断题、单选题、多选题、填空题共四种题型。</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教师</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应录入每道题目的答案，以供系统实现自动阅卷。</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录入判断题时，有题干和“对”、“错”两种选项。</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录入选择题时，有题干和“</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”四种选项。</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录入填空题时，有题干和占位横线，判断学生输入答案是否和标准答案相同。</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5390142" y="1360389"/>
            <a:ext cx="2300443" cy="6480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测试软件资源</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3" name="表格 2"/>
          <p:cNvGraphicFramePr>
            <a:graphicFrameLocks noGrp="1"/>
          </p:cNvGraphicFramePr>
          <p:nvPr/>
        </p:nvGraphicFramePr>
        <p:xfrm>
          <a:off x="1944302" y="2027714"/>
          <a:ext cx="9115121" cy="3872572"/>
        </p:xfrm>
        <a:graphic>
          <a:graphicData uri="http://schemas.openxmlformats.org/drawingml/2006/table">
            <a:tbl>
              <a:tblPr firstRow="1" firstCol="1" bandRow="1">
                <a:tableStyleId>{5C22544A-7EE6-4342-B048-85BDC9FD1C3A}</a:tableStyleId>
              </a:tblPr>
              <a:tblGrid>
                <a:gridCol w="2545319"/>
                <a:gridCol w="6569802"/>
              </a:tblGrid>
              <a:tr h="352052">
                <a:tc>
                  <a:txBody>
                    <a:bodyPr/>
                    <a:lstStyle/>
                    <a:p>
                      <a:pPr algn="ctr">
                        <a:spcAft>
                          <a:spcPts val="0"/>
                        </a:spcAft>
                      </a:pPr>
                      <a:r>
                        <a:rPr lang="zh-CN" sz="1800" kern="100" dirty="0">
                          <a:effectLst/>
                          <a:latin typeface="幼圆" panose="02010509060101010101" pitchFamily="49" charset="-122"/>
                          <a:ea typeface="幼圆" panose="02010509060101010101" pitchFamily="49" charset="-122"/>
                        </a:rPr>
                        <a:t>软件名称</a:t>
                      </a:r>
                      <a:endParaRPr lang="zh-CN" sz="18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1800" kern="100" dirty="0">
                          <a:effectLst/>
                          <a:latin typeface="幼圆" panose="02010509060101010101" pitchFamily="49" charset="-122"/>
                          <a:ea typeface="幼圆" panose="02010509060101010101" pitchFamily="49" charset="-122"/>
                        </a:rPr>
                        <a:t>版本</a:t>
                      </a:r>
                      <a:endParaRPr lang="zh-CN" sz="1800" kern="100" dirty="0">
                        <a:effectLst/>
                        <a:latin typeface="幼圆" panose="02010509060101010101" pitchFamily="49" charset="-122"/>
                        <a:ea typeface="幼圆" panose="02010509060101010101" pitchFamily="49" charset="-122"/>
                      </a:endParaRPr>
                    </a:p>
                  </a:txBody>
                  <a:tcPr marL="68580" marR="68580" marT="0" marB="0"/>
                </a:tc>
              </a:tr>
              <a:tr h="352052">
                <a:tc>
                  <a:txBody>
                    <a:bodyPr/>
                    <a:lstStyle/>
                    <a:p>
                      <a:pPr algn="l">
                        <a:spcAft>
                          <a:spcPts val="0"/>
                        </a:spcAft>
                      </a:pPr>
                      <a:r>
                        <a:rPr lang="en-US" sz="1800" kern="100">
                          <a:effectLst/>
                          <a:latin typeface="幼圆" panose="02010509060101010101" pitchFamily="49" charset="-122"/>
                          <a:ea typeface="幼圆" panose="02010509060101010101" pitchFamily="49" charset="-122"/>
                        </a:rPr>
                        <a:t>Windows</a:t>
                      </a:r>
                      <a:r>
                        <a:rPr lang="zh-CN" sz="1800" kern="100">
                          <a:effectLst/>
                          <a:latin typeface="幼圆" panose="02010509060101010101" pitchFamily="49" charset="-122"/>
                          <a:ea typeface="幼圆" panose="02010509060101010101" pitchFamily="49" charset="-122"/>
                        </a:rPr>
                        <a:t>操作系统</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dirty="0">
                          <a:effectLst/>
                          <a:latin typeface="幼圆" panose="02010509060101010101" pitchFamily="49" charset="-122"/>
                          <a:ea typeface="幼圆" panose="02010509060101010101" pitchFamily="49" charset="-122"/>
                        </a:rPr>
                        <a:t>Windows7 </a:t>
                      </a:r>
                      <a:r>
                        <a:rPr lang="zh-CN" sz="1800" kern="100" dirty="0">
                          <a:effectLst/>
                          <a:latin typeface="幼圆" panose="02010509060101010101" pitchFamily="49" charset="-122"/>
                          <a:ea typeface="幼圆" panose="02010509060101010101" pitchFamily="49" charset="-122"/>
                        </a:rPr>
                        <a:t>旗舰版、</a:t>
                      </a:r>
                      <a:r>
                        <a:rPr lang="en-US" sz="1800" kern="100" dirty="0">
                          <a:effectLst/>
                          <a:latin typeface="幼圆" panose="02010509060101010101" pitchFamily="49" charset="-122"/>
                          <a:ea typeface="幼圆" panose="02010509060101010101" pitchFamily="49" charset="-122"/>
                        </a:rPr>
                        <a:t>Windows10 1903</a:t>
                      </a:r>
                      <a:endParaRPr lang="zh-CN" sz="1800" kern="100" dirty="0">
                        <a:effectLst/>
                        <a:latin typeface="幼圆" panose="02010509060101010101" pitchFamily="49" charset="-122"/>
                        <a:ea typeface="幼圆" panose="02010509060101010101" pitchFamily="49" charset="-122"/>
                      </a:endParaRPr>
                    </a:p>
                  </a:txBody>
                  <a:tcPr marL="68580" marR="68580" marT="0" marB="0"/>
                </a:tc>
              </a:tr>
              <a:tr h="352052">
                <a:tc>
                  <a:txBody>
                    <a:bodyPr/>
                    <a:lstStyle/>
                    <a:p>
                      <a:pPr algn="just">
                        <a:spcAft>
                          <a:spcPts val="0"/>
                        </a:spcAft>
                      </a:pPr>
                      <a:r>
                        <a:rPr lang="en-US" sz="1800" kern="100">
                          <a:effectLst/>
                          <a:latin typeface="幼圆" panose="02010509060101010101" pitchFamily="49" charset="-122"/>
                          <a:ea typeface="幼圆" panose="02010509060101010101" pitchFamily="49" charset="-122"/>
                        </a:rPr>
                        <a:t>Android</a:t>
                      </a:r>
                      <a:r>
                        <a:rPr lang="zh-CN" sz="1800" kern="100">
                          <a:effectLst/>
                          <a:latin typeface="幼圆" panose="02010509060101010101" pitchFamily="49" charset="-122"/>
                          <a:ea typeface="幼圆" panose="02010509060101010101" pitchFamily="49" charset="-122"/>
                        </a:rPr>
                        <a:t>操作系统</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Android 8.0.0</a:t>
                      </a:r>
                      <a:endParaRPr lang="zh-CN" sz="1800" kern="100">
                        <a:effectLst/>
                        <a:latin typeface="幼圆" panose="02010509060101010101" pitchFamily="49" charset="-122"/>
                        <a:ea typeface="幼圆" panose="02010509060101010101" pitchFamily="49" charset="-122"/>
                      </a:endParaRPr>
                    </a:p>
                  </a:txBody>
                  <a:tcPr marL="68580" marR="68580" marT="0" marB="0"/>
                </a:tc>
              </a:tr>
              <a:tr h="352052">
                <a:tc>
                  <a:txBody>
                    <a:bodyPr/>
                    <a:lstStyle/>
                    <a:p>
                      <a:pPr algn="just">
                        <a:spcAft>
                          <a:spcPts val="0"/>
                        </a:spcAft>
                      </a:pPr>
                      <a:r>
                        <a:rPr lang="en-US" sz="1800" kern="100">
                          <a:effectLst/>
                          <a:latin typeface="幼圆" panose="02010509060101010101" pitchFamily="49" charset="-122"/>
                          <a:ea typeface="幼圆" panose="02010509060101010101" pitchFamily="49" charset="-122"/>
                        </a:rPr>
                        <a:t>iOS</a:t>
                      </a:r>
                      <a:r>
                        <a:rPr lang="zh-CN" sz="1800" kern="100">
                          <a:effectLst/>
                          <a:latin typeface="幼圆" panose="02010509060101010101" pitchFamily="49" charset="-122"/>
                          <a:ea typeface="幼圆" panose="02010509060101010101" pitchFamily="49" charset="-122"/>
                        </a:rPr>
                        <a:t>操作系统</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iOS 11</a:t>
                      </a:r>
                      <a:endParaRPr lang="zh-CN" sz="1800" kern="100">
                        <a:effectLst/>
                        <a:latin typeface="幼圆" panose="02010509060101010101" pitchFamily="49" charset="-122"/>
                        <a:ea typeface="幼圆" panose="02010509060101010101" pitchFamily="49" charset="-122"/>
                      </a:endParaRPr>
                    </a:p>
                  </a:txBody>
                  <a:tcPr marL="68580" marR="68580" marT="0" marB="0"/>
                </a:tc>
              </a:tr>
              <a:tr h="352052">
                <a:tc>
                  <a:txBody>
                    <a:bodyPr/>
                    <a:lstStyle/>
                    <a:p>
                      <a:pPr algn="just">
                        <a:spcAft>
                          <a:spcPts val="0"/>
                        </a:spcAft>
                      </a:pPr>
                      <a:r>
                        <a:rPr lang="en-US" sz="1800" kern="100">
                          <a:effectLst/>
                          <a:latin typeface="幼圆" panose="02010509060101010101" pitchFamily="49" charset="-122"/>
                          <a:ea typeface="幼圆" panose="02010509060101010101" pitchFamily="49" charset="-122"/>
                        </a:rPr>
                        <a:t>Google</a:t>
                      </a:r>
                      <a:r>
                        <a:rPr lang="zh-CN" sz="1800" kern="100">
                          <a:effectLst/>
                          <a:latin typeface="幼圆" panose="02010509060101010101" pitchFamily="49" charset="-122"/>
                          <a:ea typeface="幼圆" panose="02010509060101010101" pitchFamily="49" charset="-122"/>
                        </a:rPr>
                        <a:t>浏览器</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71.0.3578.98</a:t>
                      </a:r>
                      <a:r>
                        <a:rPr lang="zh-CN" sz="1800" kern="100">
                          <a:effectLst/>
                          <a:latin typeface="幼圆" panose="02010509060101010101" pitchFamily="49" charset="-122"/>
                          <a:ea typeface="幼圆" panose="02010509060101010101" pitchFamily="49" charset="-122"/>
                        </a:rPr>
                        <a:t>（</a:t>
                      </a:r>
                      <a:r>
                        <a:rPr lang="en-US" sz="1800" kern="100">
                          <a:effectLst/>
                          <a:latin typeface="幼圆" panose="02010509060101010101" pitchFamily="49" charset="-122"/>
                          <a:ea typeface="幼圆" panose="02010509060101010101" pitchFamily="49" charset="-122"/>
                        </a:rPr>
                        <a:t>64</a:t>
                      </a:r>
                      <a:r>
                        <a:rPr lang="zh-CN" sz="1800" kern="100">
                          <a:effectLst/>
                          <a:latin typeface="幼圆" panose="02010509060101010101" pitchFamily="49" charset="-122"/>
                          <a:ea typeface="幼圆" panose="02010509060101010101" pitchFamily="49" charset="-122"/>
                        </a:rPr>
                        <a:t>位正式版本）</a:t>
                      </a:r>
                      <a:endParaRPr lang="zh-CN" sz="1800" kern="100">
                        <a:effectLst/>
                        <a:latin typeface="幼圆" panose="02010509060101010101" pitchFamily="49" charset="-122"/>
                        <a:ea typeface="幼圆" panose="02010509060101010101" pitchFamily="49" charset="-122"/>
                      </a:endParaRPr>
                    </a:p>
                  </a:txBody>
                  <a:tcPr marL="68580" marR="68580" marT="0" marB="0"/>
                </a:tc>
              </a:tr>
              <a:tr h="352052">
                <a:tc>
                  <a:txBody>
                    <a:bodyPr/>
                    <a:lstStyle/>
                    <a:p>
                      <a:pPr algn="just">
                        <a:spcAft>
                          <a:spcPts val="0"/>
                        </a:spcAft>
                      </a:pPr>
                      <a:r>
                        <a:rPr lang="en-US" sz="1800" kern="100">
                          <a:effectLst/>
                          <a:latin typeface="幼圆" panose="02010509060101010101" pitchFamily="49" charset="-122"/>
                          <a:ea typeface="幼圆" panose="02010509060101010101" pitchFamily="49" charset="-122"/>
                        </a:rPr>
                        <a:t>Firefox</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66.0.2</a:t>
                      </a:r>
                      <a:r>
                        <a:rPr lang="zh-CN" sz="1800" kern="100">
                          <a:effectLst/>
                          <a:latin typeface="幼圆" panose="02010509060101010101" pitchFamily="49" charset="-122"/>
                          <a:ea typeface="幼圆" panose="02010509060101010101" pitchFamily="49" charset="-122"/>
                        </a:rPr>
                        <a:t>（</a:t>
                      </a:r>
                      <a:r>
                        <a:rPr lang="en-US" sz="1800" kern="100">
                          <a:effectLst/>
                          <a:latin typeface="幼圆" panose="02010509060101010101" pitchFamily="49" charset="-122"/>
                          <a:ea typeface="幼圆" panose="02010509060101010101" pitchFamily="49" charset="-122"/>
                        </a:rPr>
                        <a:t>64</a:t>
                      </a:r>
                      <a:r>
                        <a:rPr lang="zh-CN" sz="1800" kern="100">
                          <a:effectLst/>
                          <a:latin typeface="幼圆" panose="02010509060101010101" pitchFamily="49" charset="-122"/>
                          <a:ea typeface="幼圆" panose="02010509060101010101" pitchFamily="49" charset="-122"/>
                        </a:rPr>
                        <a:t>位</a:t>
                      </a:r>
                      <a:r>
                        <a:rPr lang="en-US" sz="1800" kern="100">
                          <a:effectLst/>
                          <a:latin typeface="幼圆" panose="02010509060101010101" pitchFamily="49" charset="-122"/>
                          <a:ea typeface="幼圆" panose="02010509060101010101" pitchFamily="49" charset="-122"/>
                        </a:rPr>
                        <a:t>0</a:t>
                      </a:r>
                      <a:endParaRPr lang="zh-CN" sz="1800" kern="100">
                        <a:effectLst/>
                        <a:latin typeface="幼圆" panose="02010509060101010101" pitchFamily="49" charset="-122"/>
                        <a:ea typeface="幼圆" panose="02010509060101010101" pitchFamily="49" charset="-122"/>
                      </a:endParaRPr>
                    </a:p>
                  </a:txBody>
                  <a:tcPr marL="68580" marR="68580" marT="0" marB="0"/>
                </a:tc>
              </a:tr>
              <a:tr h="352052">
                <a:tc>
                  <a:txBody>
                    <a:bodyPr/>
                    <a:lstStyle/>
                    <a:p>
                      <a:pPr algn="just">
                        <a:spcAft>
                          <a:spcPts val="0"/>
                        </a:spcAft>
                      </a:pPr>
                      <a:r>
                        <a:rPr lang="en-US" sz="1800" kern="100">
                          <a:effectLst/>
                          <a:latin typeface="幼圆" panose="02010509060101010101" pitchFamily="49" charset="-122"/>
                          <a:ea typeface="幼圆" panose="02010509060101010101" pitchFamily="49" charset="-122"/>
                        </a:rPr>
                        <a:t>IE</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IE9</a:t>
                      </a:r>
                      <a:endParaRPr lang="zh-CN" sz="1800" kern="100">
                        <a:effectLst/>
                        <a:latin typeface="幼圆" panose="02010509060101010101" pitchFamily="49" charset="-122"/>
                        <a:ea typeface="幼圆" panose="02010509060101010101" pitchFamily="49" charset="-122"/>
                      </a:endParaRPr>
                    </a:p>
                  </a:txBody>
                  <a:tcPr marL="68580" marR="68580" marT="0" marB="0"/>
                </a:tc>
              </a:tr>
              <a:tr h="352052">
                <a:tc>
                  <a:txBody>
                    <a:bodyPr/>
                    <a:lstStyle/>
                    <a:p>
                      <a:pPr algn="just">
                        <a:spcAft>
                          <a:spcPts val="0"/>
                        </a:spcAft>
                      </a:pPr>
                      <a:r>
                        <a:rPr lang="en-US" sz="1800" kern="100">
                          <a:effectLst/>
                          <a:latin typeface="幼圆" panose="02010509060101010101" pitchFamily="49" charset="-122"/>
                          <a:ea typeface="幼圆" panose="02010509060101010101" pitchFamily="49" charset="-122"/>
                        </a:rPr>
                        <a:t>Safari</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12.1.1</a:t>
                      </a:r>
                      <a:endParaRPr lang="zh-CN" sz="1800" kern="100">
                        <a:effectLst/>
                        <a:latin typeface="幼圆" panose="02010509060101010101" pitchFamily="49" charset="-122"/>
                        <a:ea typeface="幼圆" panose="02010509060101010101" pitchFamily="49" charset="-122"/>
                      </a:endParaRPr>
                    </a:p>
                  </a:txBody>
                  <a:tcPr marL="68580" marR="68580" marT="0" marB="0"/>
                </a:tc>
              </a:tr>
              <a:tr h="352052">
                <a:tc>
                  <a:txBody>
                    <a:bodyPr/>
                    <a:lstStyle/>
                    <a:p>
                      <a:pPr algn="just">
                        <a:spcAft>
                          <a:spcPts val="0"/>
                        </a:spcAft>
                      </a:pPr>
                      <a:r>
                        <a:rPr lang="en-US" sz="1800" kern="100">
                          <a:effectLst/>
                          <a:latin typeface="幼圆" panose="02010509060101010101" pitchFamily="49" charset="-122"/>
                          <a:ea typeface="幼圆" panose="02010509060101010101" pitchFamily="49" charset="-122"/>
                        </a:rPr>
                        <a:t>Opera</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58.0</a:t>
                      </a:r>
                      <a:endParaRPr lang="zh-CN" sz="1800" kern="100">
                        <a:effectLst/>
                        <a:latin typeface="幼圆" panose="02010509060101010101" pitchFamily="49" charset="-122"/>
                        <a:ea typeface="幼圆" panose="02010509060101010101" pitchFamily="49" charset="-122"/>
                      </a:endParaRPr>
                    </a:p>
                  </a:txBody>
                  <a:tcPr marL="68580" marR="68580" marT="0" marB="0"/>
                </a:tc>
              </a:tr>
              <a:tr h="352052">
                <a:tc>
                  <a:txBody>
                    <a:bodyPr/>
                    <a:lstStyle/>
                    <a:p>
                      <a:pPr algn="just">
                        <a:spcAft>
                          <a:spcPts val="0"/>
                        </a:spcAft>
                      </a:pPr>
                      <a:r>
                        <a:rPr lang="zh-CN" sz="1800" kern="100">
                          <a:effectLst/>
                          <a:latin typeface="幼圆" panose="02010509060101010101" pitchFamily="49" charset="-122"/>
                          <a:ea typeface="幼圆" panose="02010509060101010101" pitchFamily="49" charset="-122"/>
                        </a:rPr>
                        <a:t>测试工具</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1800" kern="100">
                          <a:effectLst/>
                          <a:latin typeface="幼圆" panose="02010509060101010101" pitchFamily="49" charset="-122"/>
                          <a:ea typeface="幼圆" panose="02010509060101010101" pitchFamily="49" charset="-122"/>
                        </a:rPr>
                        <a:t>Selenium+Python</a:t>
                      </a:r>
                      <a:r>
                        <a:rPr lang="zh-CN" sz="1800" kern="100">
                          <a:effectLst/>
                          <a:latin typeface="幼圆" panose="02010509060101010101" pitchFamily="49" charset="-122"/>
                          <a:ea typeface="幼圆" panose="02010509060101010101" pitchFamily="49" charset="-122"/>
                        </a:rPr>
                        <a:t>自动化测试、</a:t>
                      </a:r>
                      <a:r>
                        <a:rPr lang="en-US" sz="1800" kern="100">
                          <a:effectLst/>
                          <a:latin typeface="幼圆" panose="02010509060101010101" pitchFamily="49" charset="-122"/>
                          <a:ea typeface="幼圆" panose="02010509060101010101" pitchFamily="49" charset="-122"/>
                        </a:rPr>
                        <a:t>Katalon Recorder</a:t>
                      </a:r>
                      <a:endParaRPr lang="zh-CN" sz="1800" kern="100">
                        <a:effectLst/>
                        <a:latin typeface="幼圆" panose="02010509060101010101" pitchFamily="49" charset="-122"/>
                        <a:ea typeface="幼圆" panose="02010509060101010101" pitchFamily="49" charset="-122"/>
                      </a:endParaRPr>
                    </a:p>
                  </a:txBody>
                  <a:tcPr marL="68580" marR="68580" marT="0" marB="0"/>
                </a:tc>
              </a:tr>
              <a:tr h="352052">
                <a:tc>
                  <a:txBody>
                    <a:bodyPr/>
                    <a:lstStyle/>
                    <a:p>
                      <a:pPr algn="just">
                        <a:spcAft>
                          <a:spcPts val="0"/>
                        </a:spcAft>
                      </a:pPr>
                      <a:r>
                        <a:rPr lang="zh-CN" sz="1800" kern="100">
                          <a:effectLst/>
                          <a:latin typeface="幼圆" panose="02010509060101010101" pitchFamily="49" charset="-122"/>
                          <a:ea typeface="幼圆" panose="02010509060101010101" pitchFamily="49" charset="-122"/>
                        </a:rPr>
                        <a:t>测试管理工具</a:t>
                      </a:r>
                      <a:endParaRPr lang="zh-CN" sz="18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zh-CN" sz="1800" kern="100" dirty="0">
                          <a:effectLst/>
                          <a:latin typeface="幼圆" panose="02010509060101010101" pitchFamily="49" charset="-122"/>
                          <a:ea typeface="幼圆" panose="02010509060101010101" pitchFamily="49" charset="-122"/>
                        </a:rPr>
                        <a:t>禅道</a:t>
                      </a:r>
                      <a:endParaRPr lang="zh-CN" sz="18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7" name="内容占位符 2"/>
          <p:cNvSpPr txBox="1"/>
          <p:nvPr/>
        </p:nvSpPr>
        <p:spPr>
          <a:xfrm>
            <a:off x="1761423" y="1171101"/>
            <a:ext cx="2329980" cy="6480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四、测试项说明</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5" name="表格 4"/>
          <p:cNvGraphicFramePr>
            <a:graphicFrameLocks noGrp="1"/>
          </p:cNvGraphicFramePr>
          <p:nvPr/>
        </p:nvGraphicFramePr>
        <p:xfrm>
          <a:off x="2311397" y="1857676"/>
          <a:ext cx="8594025" cy="4445266"/>
        </p:xfrm>
        <a:graphic>
          <a:graphicData uri="http://schemas.openxmlformats.org/drawingml/2006/table">
            <a:tbl>
              <a:tblPr firstRow="1" firstCol="1" bandRow="1">
                <a:tableStyleId>{5C22544A-7EE6-4342-B048-85BDC9FD1C3A}</a:tableStyleId>
              </a:tblPr>
              <a:tblGrid>
                <a:gridCol w="1866714"/>
                <a:gridCol w="2041673"/>
                <a:gridCol w="3099551"/>
                <a:gridCol w="1586087"/>
              </a:tblGrid>
              <a:tr h="404262">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序号</a:t>
                      </a:r>
                      <a:endParaRPr lang="zh-CN" sz="20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产品描述</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测试要点</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备注</a:t>
                      </a:r>
                      <a:endParaRPr lang="zh-CN" sz="2000" kern="100">
                        <a:effectLst/>
                        <a:latin typeface="幼圆" panose="02010509060101010101" pitchFamily="49" charset="-122"/>
                        <a:ea typeface="幼圆" panose="02010509060101010101" pitchFamily="49" charset="-122"/>
                      </a:endParaRPr>
                    </a:p>
                  </a:txBody>
                  <a:tcPr marL="68580" marR="68580" marT="0" marB="0"/>
                </a:tc>
              </a:tr>
              <a:tr h="367364">
                <a:tc rowSpan="5">
                  <a:txBody>
                    <a:bodyPr/>
                    <a:lstStyle/>
                    <a:p>
                      <a:pPr algn="ctr">
                        <a:spcAft>
                          <a:spcPts val="0"/>
                        </a:spcAft>
                      </a:pPr>
                      <a:r>
                        <a:rPr lang="en-US" sz="2000" kern="100" dirty="0">
                          <a:effectLst/>
                          <a:latin typeface="幼圆" panose="02010509060101010101" pitchFamily="49" charset="-122"/>
                          <a:ea typeface="幼圆" panose="02010509060101010101" pitchFamily="49" charset="-122"/>
                        </a:rPr>
                        <a:t>1</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rowSpan="5">
                  <a:txBody>
                    <a:bodyPr/>
                    <a:lstStyle/>
                    <a:p>
                      <a:pPr algn="ctr">
                        <a:spcAft>
                          <a:spcPts val="0"/>
                        </a:spcAft>
                      </a:pPr>
                      <a:r>
                        <a:rPr lang="zh-CN" sz="2000" kern="100">
                          <a:effectLst/>
                          <a:latin typeface="幼圆" panose="02010509060101010101" pitchFamily="49" charset="-122"/>
                          <a:ea typeface="幼圆" panose="02010509060101010101" pitchFamily="49" charset="-122"/>
                        </a:rPr>
                        <a:t>发布试卷功能</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录入试卷标题测试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67364">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录入题型测试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67364">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录入题目测试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67364">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录入考试时间测试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67364">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录入答案</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67364">
                <a:tc rowSpan="4">
                  <a:txBody>
                    <a:bodyPr/>
                    <a:lstStyle/>
                    <a:p>
                      <a:pPr algn="ctr">
                        <a:spcAft>
                          <a:spcPts val="0"/>
                        </a:spcAft>
                      </a:pPr>
                      <a:r>
                        <a:rPr lang="en-US" sz="2000" kern="100">
                          <a:effectLst/>
                          <a:latin typeface="幼圆" panose="02010509060101010101" pitchFamily="49" charset="-122"/>
                          <a:ea typeface="幼圆" panose="02010509060101010101" pitchFamily="49" charset="-122"/>
                        </a:rPr>
                        <a:t>2</a:t>
                      </a:r>
                      <a:endParaRPr lang="zh-CN" sz="2000" kern="100">
                        <a:effectLst/>
                        <a:latin typeface="幼圆" panose="02010509060101010101" pitchFamily="49" charset="-122"/>
                        <a:ea typeface="幼圆" panose="02010509060101010101" pitchFamily="49" charset="-122"/>
                      </a:endParaRPr>
                    </a:p>
                  </a:txBody>
                  <a:tcPr marL="68580" marR="68580" marT="0" marB="0" anchor="ctr"/>
                </a:tc>
                <a:tc rowSpan="4">
                  <a:txBody>
                    <a:bodyPr/>
                    <a:lstStyle/>
                    <a:p>
                      <a:pPr algn="ctr">
                        <a:spcAft>
                          <a:spcPts val="0"/>
                        </a:spcAft>
                      </a:pPr>
                      <a:r>
                        <a:rPr lang="zh-CN" sz="2000" kern="100">
                          <a:effectLst/>
                          <a:latin typeface="幼圆" panose="02010509060101010101" pitchFamily="49" charset="-122"/>
                          <a:ea typeface="幼圆" panose="02010509060101010101" pitchFamily="49" charset="-122"/>
                        </a:rPr>
                        <a:t>答题功能</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选择试卷测试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67364">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答题测试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67364">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交卷测试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67364">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查看分数测试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67364">
                <a:tc rowSpan="2">
                  <a:txBody>
                    <a:bodyPr/>
                    <a:lstStyle/>
                    <a:p>
                      <a:pPr algn="ctr">
                        <a:spcAft>
                          <a:spcPts val="0"/>
                        </a:spcAft>
                      </a:pPr>
                      <a:r>
                        <a:rPr lang="en-US" sz="2000" kern="100">
                          <a:effectLst/>
                          <a:latin typeface="幼圆" panose="02010509060101010101" pitchFamily="49" charset="-122"/>
                          <a:ea typeface="幼圆" panose="02010509060101010101" pitchFamily="49" charset="-122"/>
                        </a:rPr>
                        <a:t>3</a:t>
                      </a:r>
                      <a:endParaRPr lang="zh-CN" sz="2000" kern="100">
                        <a:effectLst/>
                        <a:latin typeface="幼圆" panose="02010509060101010101" pitchFamily="49" charset="-122"/>
                        <a:ea typeface="幼圆" panose="02010509060101010101" pitchFamily="49" charset="-122"/>
                      </a:endParaRPr>
                    </a:p>
                  </a:txBody>
                  <a:tcPr marL="68580" marR="68580" marT="0" marB="0" anchor="ctr"/>
                </a:tc>
                <a:tc rowSpan="2">
                  <a:txBody>
                    <a:bodyPr/>
                    <a:lstStyle/>
                    <a:p>
                      <a:pPr algn="ctr">
                        <a:spcAft>
                          <a:spcPts val="0"/>
                        </a:spcAft>
                      </a:pPr>
                      <a:r>
                        <a:rPr lang="zh-CN" sz="2000" kern="100">
                          <a:effectLst/>
                          <a:latin typeface="幼圆" panose="02010509060101010101" pitchFamily="49" charset="-122"/>
                          <a:ea typeface="幼圆" panose="02010509060101010101" pitchFamily="49" charset="-122"/>
                        </a:rPr>
                        <a:t>电脑阅卷功能</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核对答案测试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67364">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计算分数测试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 </a:t>
                      </a:r>
                      <a:endParaRPr lang="zh-CN" sz="20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arn(inVertical)">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aphicFrame>
        <p:nvGraphicFramePr>
          <p:cNvPr id="5" name="表格 4"/>
          <p:cNvGraphicFramePr>
            <a:graphicFrameLocks noGrp="1"/>
          </p:cNvGraphicFramePr>
          <p:nvPr/>
        </p:nvGraphicFramePr>
        <p:xfrm>
          <a:off x="2367808" y="1511160"/>
          <a:ext cx="8518358" cy="4437251"/>
        </p:xfrm>
        <a:graphic>
          <a:graphicData uri="http://schemas.openxmlformats.org/drawingml/2006/table">
            <a:tbl>
              <a:tblPr firstRow="1" firstCol="1" bandRow="1">
                <a:tableStyleId>{5C22544A-7EE6-4342-B048-85BDC9FD1C3A}</a:tableStyleId>
              </a:tblPr>
              <a:tblGrid>
                <a:gridCol w="1520793"/>
                <a:gridCol w="2743200"/>
                <a:gridCol w="3003082"/>
                <a:gridCol w="1251283"/>
              </a:tblGrid>
              <a:tr h="341327">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序号</a:t>
                      </a:r>
                      <a:endParaRPr lang="zh-CN" sz="20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产品描述</a:t>
                      </a:r>
                      <a:endParaRPr lang="zh-CN" sz="20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测试要点</a:t>
                      </a:r>
                      <a:endParaRPr lang="zh-CN" sz="2000" kern="100" dirty="0">
                        <a:effectLst/>
                        <a:latin typeface="幼圆" panose="02010509060101010101" pitchFamily="49" charset="-122"/>
                        <a:ea typeface="幼圆" panose="02010509060101010101" pitchFamily="49" charset="-122"/>
                      </a:endParaRPr>
                    </a:p>
                  </a:txBody>
                  <a:tcPr marL="68580" marR="68580" marT="0" marB="0"/>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备注</a:t>
                      </a:r>
                      <a:endParaRPr lang="zh-CN" sz="2000" kern="100" dirty="0">
                        <a:effectLst/>
                        <a:latin typeface="幼圆" panose="02010509060101010101" pitchFamily="49" charset="-122"/>
                        <a:ea typeface="幼圆" panose="02010509060101010101" pitchFamily="49" charset="-122"/>
                      </a:endParaRPr>
                    </a:p>
                  </a:txBody>
                  <a:tcPr marL="68580" marR="68580" marT="0" marB="0"/>
                </a:tc>
              </a:tr>
              <a:tr h="341327">
                <a:tc rowSpan="2">
                  <a:txBody>
                    <a:bodyPr/>
                    <a:lstStyle/>
                    <a:p>
                      <a:pPr algn="ctr">
                        <a:spcAft>
                          <a:spcPts val="0"/>
                        </a:spcAft>
                      </a:pPr>
                      <a:r>
                        <a:rPr lang="en-US" sz="2000" kern="100" dirty="0">
                          <a:effectLst/>
                          <a:latin typeface="幼圆" panose="02010509060101010101" pitchFamily="49" charset="-122"/>
                          <a:ea typeface="幼圆" panose="02010509060101010101" pitchFamily="49" charset="-122"/>
                        </a:rPr>
                        <a:t>1</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rowSpan="2">
                  <a:txBody>
                    <a:bodyPr/>
                    <a:lstStyle/>
                    <a:p>
                      <a:pPr algn="ctr">
                        <a:spcAft>
                          <a:spcPts val="0"/>
                        </a:spcAft>
                      </a:pPr>
                      <a:r>
                        <a:rPr lang="zh-CN" sz="2000" kern="100">
                          <a:effectLst/>
                          <a:latin typeface="幼圆" panose="02010509060101010101" pitchFamily="49" charset="-122"/>
                          <a:ea typeface="幼圆" panose="02010509060101010101" pitchFamily="49" charset="-122"/>
                        </a:rPr>
                        <a:t>发布试卷功能</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录入试卷标题测试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41327">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录入题型测试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41327">
                <a:tc>
                  <a:txBody>
                    <a:bodyPr/>
                    <a:lstStyle/>
                    <a:p>
                      <a:pPr algn="ctr">
                        <a:spcAft>
                          <a:spcPts val="0"/>
                        </a:spcAft>
                      </a:pPr>
                      <a:r>
                        <a:rPr lang="en-US" sz="2000" kern="100" dirty="0">
                          <a:effectLst/>
                          <a:latin typeface="幼圆" panose="02010509060101010101" pitchFamily="49" charset="-122"/>
                          <a:ea typeface="幼圆" panose="02010509060101010101" pitchFamily="49" charset="-122"/>
                        </a:rPr>
                        <a:t>3</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c>
                  <a:txBody>
                    <a:bodyPr/>
                    <a:lstStyle/>
                    <a:p>
                      <a:pPr algn="ctr">
                        <a:spcAft>
                          <a:spcPts val="0"/>
                        </a:spcAft>
                      </a:pPr>
                      <a:r>
                        <a:rPr lang="zh-CN" sz="2000" kern="100">
                          <a:effectLst/>
                          <a:latin typeface="幼圆" panose="02010509060101010101" pitchFamily="49" charset="-122"/>
                          <a:ea typeface="幼圆" panose="02010509060101010101" pitchFamily="49" charset="-122"/>
                        </a:rPr>
                        <a:t>电脑阅卷功能</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计算分数测试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41327">
                <a:tc rowSpan="4">
                  <a:txBody>
                    <a:bodyPr/>
                    <a:lstStyle/>
                    <a:p>
                      <a:pPr algn="ctr">
                        <a:spcAft>
                          <a:spcPts val="0"/>
                        </a:spcAft>
                      </a:pPr>
                      <a:r>
                        <a:rPr lang="en-US" sz="2000" kern="100">
                          <a:effectLst/>
                          <a:latin typeface="幼圆" panose="02010509060101010101" pitchFamily="49" charset="-122"/>
                          <a:ea typeface="幼圆" panose="02010509060101010101" pitchFamily="49" charset="-122"/>
                        </a:rPr>
                        <a:t>4</a:t>
                      </a:r>
                      <a:endParaRPr lang="zh-CN" sz="2000" kern="100">
                        <a:effectLst/>
                        <a:latin typeface="幼圆" panose="02010509060101010101" pitchFamily="49" charset="-122"/>
                        <a:ea typeface="幼圆" panose="02010509060101010101" pitchFamily="49" charset="-122"/>
                      </a:endParaRPr>
                    </a:p>
                  </a:txBody>
                  <a:tcPr marL="68580" marR="68580" marT="0" marB="0" anchor="ctr"/>
                </a:tc>
                <a:tc rowSpan="4">
                  <a:txBody>
                    <a:bodyPr/>
                    <a:lstStyle/>
                    <a:p>
                      <a:pPr algn="ctr">
                        <a:spcAft>
                          <a:spcPts val="0"/>
                        </a:spcAft>
                      </a:pPr>
                      <a:r>
                        <a:rPr lang="zh-CN" sz="2000" kern="100">
                          <a:effectLst/>
                          <a:latin typeface="幼圆" panose="02010509060101010101" pitchFamily="49" charset="-122"/>
                          <a:ea typeface="幼圆" panose="02010509060101010101" pitchFamily="49" charset="-122"/>
                        </a:rPr>
                        <a:t>兼容性测试</a:t>
                      </a:r>
                      <a:endParaRPr lang="zh-CN" sz="2000" kern="100">
                        <a:effectLst/>
                        <a:latin typeface="幼圆" panose="02010509060101010101" pitchFamily="49" charset="-122"/>
                        <a:ea typeface="幼圆" panose="02010509060101010101" pitchFamily="49" charset="-122"/>
                      </a:endParaRPr>
                    </a:p>
                    <a:p>
                      <a:pPr algn="ctr">
                        <a:spcAft>
                          <a:spcPts val="0"/>
                        </a:spcAft>
                      </a:pPr>
                      <a:r>
                        <a:rPr lang="zh-CN" sz="2000" kern="100">
                          <a:effectLst/>
                          <a:latin typeface="幼圆" panose="02010509060101010101" pitchFamily="49" charset="-122"/>
                          <a:ea typeface="幼圆" panose="02010509060101010101" pitchFamily="49" charset="-122"/>
                        </a:rPr>
                        <a:t>（智能终端）</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计算机（台式）端测试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41327">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平板测试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41327">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笔记本端测试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41327">
                <a:tc vMerge="1">
                  <a:tcPr/>
                </a:tc>
                <a:tc vMerge="1">
                  <a:tcPr/>
                </a:tc>
                <a:tc>
                  <a:txBody>
                    <a:bodyPr/>
                    <a:lstStyle/>
                    <a:p>
                      <a:pPr algn="just">
                        <a:spcAft>
                          <a:spcPts val="0"/>
                        </a:spcAft>
                      </a:pPr>
                      <a:r>
                        <a:rPr lang="zh-CN" sz="2000" kern="100">
                          <a:effectLst/>
                          <a:latin typeface="幼圆" panose="02010509060101010101" pitchFamily="49" charset="-122"/>
                          <a:ea typeface="幼圆" panose="02010509060101010101" pitchFamily="49" charset="-122"/>
                        </a:rPr>
                        <a:t>手机端测试</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41327">
                <a:tc rowSpan="5">
                  <a:txBody>
                    <a:bodyPr/>
                    <a:lstStyle/>
                    <a:p>
                      <a:pPr algn="ctr">
                        <a:spcAft>
                          <a:spcPts val="0"/>
                        </a:spcAft>
                      </a:pPr>
                      <a:r>
                        <a:rPr lang="en-US" sz="2000" kern="100">
                          <a:effectLst/>
                          <a:latin typeface="幼圆" panose="02010509060101010101" pitchFamily="49" charset="-122"/>
                          <a:ea typeface="幼圆" panose="02010509060101010101" pitchFamily="49" charset="-122"/>
                        </a:rPr>
                        <a:t>5</a:t>
                      </a:r>
                      <a:endParaRPr lang="zh-CN" sz="2000" kern="100">
                        <a:effectLst/>
                        <a:latin typeface="幼圆" panose="02010509060101010101" pitchFamily="49" charset="-122"/>
                        <a:ea typeface="幼圆" panose="02010509060101010101" pitchFamily="49" charset="-122"/>
                      </a:endParaRPr>
                    </a:p>
                  </a:txBody>
                  <a:tcPr marL="68580" marR="68580" marT="0" marB="0" anchor="ctr"/>
                </a:tc>
                <a:tc rowSpan="5">
                  <a:txBody>
                    <a:bodyPr/>
                    <a:lstStyle/>
                    <a:p>
                      <a:pPr algn="ctr">
                        <a:spcAft>
                          <a:spcPts val="0"/>
                        </a:spcAft>
                      </a:pPr>
                      <a:r>
                        <a:rPr lang="zh-CN" sz="2000" kern="100">
                          <a:effectLst/>
                          <a:latin typeface="幼圆" panose="02010509060101010101" pitchFamily="49" charset="-122"/>
                          <a:ea typeface="幼圆" panose="02010509060101010101" pitchFamily="49" charset="-122"/>
                        </a:rPr>
                        <a:t>兼容性测试（浏览器）</a:t>
                      </a:r>
                      <a:endParaRPr lang="zh-CN" sz="2000" kern="100">
                        <a:effectLst/>
                        <a:latin typeface="幼圆" panose="02010509060101010101" pitchFamily="49" charset="-122"/>
                        <a:ea typeface="幼圆" panose="02010509060101010101" pitchFamily="49" charset="-122"/>
                      </a:endParaRPr>
                    </a:p>
                  </a:txBody>
                  <a:tcPr marL="68580" marR="68580" marT="0" marB="0" anchor="ct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Google</a:t>
                      </a:r>
                      <a:r>
                        <a:rPr lang="zh-CN" sz="2000" kern="100">
                          <a:effectLst/>
                          <a:latin typeface="幼圆" panose="02010509060101010101" pitchFamily="49" charset="-122"/>
                          <a:ea typeface="幼圆" panose="02010509060101010101" pitchFamily="49" charset="-122"/>
                        </a:rPr>
                        <a:t>浏览器</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41327">
                <a:tc vMerge="1">
                  <a:tcPr/>
                </a:tc>
                <a:tc vMerge="1">
                  <a:tcP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Firefox</a:t>
                      </a:r>
                      <a:r>
                        <a:rPr lang="zh-CN" sz="2000" kern="100">
                          <a:effectLst/>
                          <a:latin typeface="幼圆" panose="02010509060101010101" pitchFamily="49" charset="-122"/>
                          <a:ea typeface="幼圆" panose="02010509060101010101" pitchFamily="49" charset="-122"/>
                        </a:rPr>
                        <a:t>浏览器</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41327">
                <a:tc vMerge="1">
                  <a:tcPr/>
                </a:tc>
                <a:tc vMerge="1">
                  <a:tcP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IE</a:t>
                      </a:r>
                      <a:r>
                        <a:rPr lang="zh-CN" sz="2000" kern="100">
                          <a:effectLst/>
                          <a:latin typeface="幼圆" panose="02010509060101010101" pitchFamily="49" charset="-122"/>
                          <a:ea typeface="幼圆" panose="02010509060101010101" pitchFamily="49" charset="-122"/>
                        </a:rPr>
                        <a:t>浏览器</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41327">
                <a:tc vMerge="1">
                  <a:tcPr/>
                </a:tc>
                <a:tc vMerge="1">
                  <a:tcP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Opera</a:t>
                      </a:r>
                      <a:r>
                        <a:rPr lang="zh-CN" sz="2000" kern="100">
                          <a:effectLst/>
                          <a:latin typeface="幼圆" panose="02010509060101010101" pitchFamily="49" charset="-122"/>
                          <a:ea typeface="幼圆" panose="02010509060101010101" pitchFamily="49" charset="-122"/>
                        </a:rPr>
                        <a:t>浏览器</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 </a:t>
                      </a:r>
                      <a:endParaRPr lang="zh-CN" sz="2000" kern="100">
                        <a:effectLst/>
                        <a:latin typeface="幼圆" panose="02010509060101010101" pitchFamily="49" charset="-122"/>
                        <a:ea typeface="幼圆" panose="02010509060101010101" pitchFamily="49" charset="-122"/>
                      </a:endParaRPr>
                    </a:p>
                  </a:txBody>
                  <a:tcPr marL="68580" marR="68580" marT="0" marB="0"/>
                </a:tc>
              </a:tr>
              <a:tr h="341327">
                <a:tc vMerge="1">
                  <a:tcPr/>
                </a:tc>
                <a:tc vMerge="1">
                  <a:tcPr/>
                </a:tc>
                <a:tc>
                  <a:txBody>
                    <a:bodyPr/>
                    <a:lstStyle/>
                    <a:p>
                      <a:pPr algn="just">
                        <a:spcAft>
                          <a:spcPts val="0"/>
                        </a:spcAft>
                      </a:pPr>
                      <a:r>
                        <a:rPr lang="en-US" sz="2000" kern="100">
                          <a:effectLst/>
                          <a:latin typeface="幼圆" panose="02010509060101010101" pitchFamily="49" charset="-122"/>
                          <a:ea typeface="幼圆" panose="02010509060101010101" pitchFamily="49" charset="-122"/>
                        </a:rPr>
                        <a:t>Safari</a:t>
                      </a:r>
                      <a:r>
                        <a:rPr lang="zh-CN" sz="2000" kern="100">
                          <a:effectLst/>
                          <a:latin typeface="幼圆" panose="02010509060101010101" pitchFamily="49" charset="-122"/>
                          <a:ea typeface="幼圆" panose="02010509060101010101" pitchFamily="49" charset="-122"/>
                        </a:rPr>
                        <a:t>浏览器</a:t>
                      </a:r>
                      <a:endParaRPr lang="zh-CN" sz="2000" kern="100">
                        <a:effectLst/>
                        <a:latin typeface="幼圆" panose="02010509060101010101" pitchFamily="49" charset="-122"/>
                        <a:ea typeface="幼圆" panose="02010509060101010101" pitchFamily="49" charset="-122"/>
                      </a:endParaRPr>
                    </a:p>
                  </a:txBody>
                  <a:tcPr marL="68580" marR="68580" marT="0" marB="0"/>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 </a:t>
                      </a:r>
                      <a:endParaRPr lang="zh-CN" sz="2000" kern="100" dirty="0">
                        <a:effectLst/>
                        <a:latin typeface="幼圆" panose="02010509060101010101" pitchFamily="49" charset="-122"/>
                        <a:ea typeface="幼圆" panose="02010509060101010101" pitchFamily="49" charset="-122"/>
                      </a:endParaRPr>
                    </a:p>
                  </a:txBody>
                  <a:tcPr marL="68580" marR="68580" marT="0" marB="0"/>
                </a:tc>
              </a:tr>
            </a:tbl>
          </a:graphicData>
        </a:graphic>
      </p:graphicFrame>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05288" y="1086475"/>
            <a:ext cx="9885146" cy="59794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五</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测试策略</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3" name="表格 2"/>
          <p:cNvGraphicFramePr>
            <a:graphicFrameLocks noGrp="1"/>
          </p:cNvGraphicFramePr>
          <p:nvPr/>
        </p:nvGraphicFramePr>
        <p:xfrm>
          <a:off x="2118893" y="2138815"/>
          <a:ext cx="9335170" cy="3657598"/>
        </p:xfrm>
        <a:graphic>
          <a:graphicData uri="http://schemas.openxmlformats.org/drawingml/2006/table">
            <a:tbl>
              <a:tblPr firstRow="1" firstCol="1" bandRow="1">
                <a:tableStyleId>{5C22544A-7EE6-4342-B048-85BDC9FD1C3A}</a:tableStyleId>
              </a:tblPr>
              <a:tblGrid>
                <a:gridCol w="2137164"/>
                <a:gridCol w="7198006"/>
              </a:tblGrid>
              <a:tr h="435661">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测试事项</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内容</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r>
              <a:tr h="435661">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测试范围</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系统发布试卷功能、答题功能、电脑阅卷功能</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35661">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测试目标</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核实所有功能都已正常实现，即与软件需求一致</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35661">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测试技术</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采用黑盒测试、等价类划分等方法</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35661">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测试工具</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en-US" sz="2000" kern="100" dirty="0">
                          <a:effectLst/>
                          <a:latin typeface="幼圆" panose="02010509060101010101" pitchFamily="49" charset="-122"/>
                          <a:ea typeface="幼圆" panose="02010509060101010101" pitchFamily="49" charset="-122"/>
                        </a:rPr>
                        <a:t>Selenium</a:t>
                      </a:r>
                      <a:r>
                        <a:rPr lang="zh-CN" sz="2000" kern="100" dirty="0">
                          <a:effectLst/>
                          <a:latin typeface="幼圆" panose="02010509060101010101" pitchFamily="49" charset="-122"/>
                          <a:ea typeface="幼圆" panose="02010509060101010101" pitchFamily="49" charset="-122"/>
                        </a:rPr>
                        <a:t>、</a:t>
                      </a:r>
                      <a:r>
                        <a:rPr lang="en-US" sz="2000" kern="100" dirty="0" err="1">
                          <a:effectLst/>
                          <a:latin typeface="幼圆" panose="02010509060101010101" pitchFamily="49" charset="-122"/>
                          <a:ea typeface="幼圆" panose="02010509060101010101" pitchFamily="49" charset="-122"/>
                        </a:rPr>
                        <a:t>Pycharm</a:t>
                      </a:r>
                      <a:r>
                        <a:rPr lang="zh-CN" sz="2000" kern="100" dirty="0">
                          <a:effectLst/>
                          <a:latin typeface="幼圆" panose="02010509060101010101" pitchFamily="49" charset="-122"/>
                          <a:ea typeface="幼圆" panose="02010509060101010101" pitchFamily="49" charset="-122"/>
                        </a:rPr>
                        <a:t>、</a:t>
                      </a:r>
                      <a:r>
                        <a:rPr lang="en-US" sz="2000" kern="100" dirty="0" err="1">
                          <a:effectLst/>
                          <a:latin typeface="幼圆" panose="02010509060101010101" pitchFamily="49" charset="-122"/>
                          <a:ea typeface="幼圆" panose="02010509060101010101" pitchFamily="49" charset="-122"/>
                        </a:rPr>
                        <a:t>Katalon</a:t>
                      </a:r>
                      <a:r>
                        <a:rPr lang="en-US" sz="2000" kern="100" dirty="0">
                          <a:effectLst/>
                          <a:latin typeface="幼圆" panose="02010509060101010101" pitchFamily="49" charset="-122"/>
                          <a:ea typeface="幼圆" panose="02010509060101010101" pitchFamily="49" charset="-122"/>
                        </a:rPr>
                        <a:t> Recorder</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35661">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测试方法</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自动化测试，使用</a:t>
                      </a:r>
                      <a:r>
                        <a:rPr lang="en-US" sz="2000" kern="100" dirty="0">
                          <a:effectLst/>
                          <a:latin typeface="幼圆" panose="02010509060101010101" pitchFamily="49" charset="-122"/>
                          <a:ea typeface="幼圆" panose="02010509060101010101" pitchFamily="49" charset="-122"/>
                        </a:rPr>
                        <a:t>Python</a:t>
                      </a:r>
                      <a:r>
                        <a:rPr lang="zh-CN" sz="2000" kern="100" dirty="0">
                          <a:effectLst/>
                          <a:latin typeface="幼圆" panose="02010509060101010101" pitchFamily="49" charset="-122"/>
                          <a:ea typeface="幼圆" panose="02010509060101010101" pitchFamily="49" charset="-122"/>
                        </a:rPr>
                        <a:t>脚本语言完成测试脚本</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607971">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完成标准</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所有测试用例执行完毕，且严重缺陷全部解决并通过回归测试</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35661">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其他事项</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无</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bl>
          </a:graphicData>
        </a:graphic>
      </p:graphicFrame>
      <p:sp>
        <p:nvSpPr>
          <p:cNvPr id="7" name="内容占位符 2"/>
          <p:cNvSpPr txBox="1"/>
          <p:nvPr/>
        </p:nvSpPr>
        <p:spPr>
          <a:xfrm>
            <a:off x="6096000" y="1385448"/>
            <a:ext cx="1609023" cy="68498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功能测试</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arn(inVertical)">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05288" y="1086475"/>
            <a:ext cx="9885146" cy="59794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五</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测试策略</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内容占位符 2"/>
          <p:cNvSpPr txBox="1"/>
          <p:nvPr/>
        </p:nvSpPr>
        <p:spPr>
          <a:xfrm>
            <a:off x="6096000" y="1385448"/>
            <a:ext cx="1609023" cy="68498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能测试</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4" name="表格 3"/>
          <p:cNvGraphicFramePr>
            <a:graphicFrameLocks noGrp="1"/>
          </p:cNvGraphicFramePr>
          <p:nvPr/>
        </p:nvGraphicFramePr>
        <p:xfrm>
          <a:off x="2030924" y="2002053"/>
          <a:ext cx="9375005" cy="4063466"/>
        </p:xfrm>
        <a:graphic>
          <a:graphicData uri="http://schemas.openxmlformats.org/drawingml/2006/table">
            <a:tbl>
              <a:tblPr firstRow="1" firstCol="1" bandRow="1">
                <a:tableStyleId>{5C22544A-7EE6-4342-B048-85BDC9FD1C3A}</a:tableStyleId>
              </a:tblPr>
              <a:tblGrid>
                <a:gridCol w="2146285"/>
                <a:gridCol w="7228720"/>
              </a:tblGrid>
              <a:tr h="474044">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测试事项</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内容</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r>
              <a:tr h="474044">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测试范围</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系统对智能终端、浏览器的兼容性</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74044">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测试目标</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核实不同的智能设备都可以登录“在线考试系统”进行考试练习</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74044">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测试方法</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手工测试</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74044">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完成标准</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“在线考试系统”可以在台式机、笔记本、平板、手机上登录使用</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948090">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测试重点</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台式机、笔记本端测试为重点测试；</a:t>
                      </a:r>
                      <a:endParaRPr lang="zh-CN" sz="2000" kern="100" dirty="0">
                        <a:effectLst/>
                        <a:latin typeface="幼圆" panose="02010509060101010101" pitchFamily="49" charset="-122"/>
                        <a:ea typeface="幼圆" panose="02010509060101010101" pitchFamily="49" charset="-122"/>
                      </a:endParaRPr>
                    </a:p>
                    <a:p>
                      <a:pPr algn="just">
                        <a:spcAft>
                          <a:spcPts val="0"/>
                        </a:spcAft>
                      </a:pPr>
                      <a:r>
                        <a:rPr lang="en-US" sz="2000" kern="100" dirty="0">
                          <a:effectLst/>
                          <a:latin typeface="幼圆" panose="02010509060101010101" pitchFamily="49" charset="-122"/>
                          <a:ea typeface="幼圆" panose="02010509060101010101" pitchFamily="49" charset="-122"/>
                        </a:rPr>
                        <a:t>Google</a:t>
                      </a:r>
                      <a:r>
                        <a:rPr lang="zh-CN" sz="2000" kern="100" dirty="0">
                          <a:effectLst/>
                          <a:latin typeface="幼圆" panose="02010509060101010101" pitchFamily="49" charset="-122"/>
                          <a:ea typeface="幼圆" panose="02010509060101010101" pitchFamily="49" charset="-122"/>
                        </a:rPr>
                        <a:t>、</a:t>
                      </a:r>
                      <a:r>
                        <a:rPr lang="en-US" sz="2000" kern="100" dirty="0">
                          <a:effectLst/>
                          <a:latin typeface="幼圆" panose="02010509060101010101" pitchFamily="49" charset="-122"/>
                          <a:ea typeface="幼圆" panose="02010509060101010101" pitchFamily="49" charset="-122"/>
                        </a:rPr>
                        <a:t>Firefox</a:t>
                      </a:r>
                      <a:r>
                        <a:rPr lang="zh-CN" sz="2000" kern="100" dirty="0">
                          <a:effectLst/>
                          <a:latin typeface="幼圆" panose="02010509060101010101" pitchFamily="49" charset="-122"/>
                          <a:ea typeface="幼圆" panose="02010509060101010101" pitchFamily="49" charset="-122"/>
                        </a:rPr>
                        <a:t>、</a:t>
                      </a:r>
                      <a:r>
                        <a:rPr lang="en-US" sz="2000" kern="100" dirty="0">
                          <a:effectLst/>
                          <a:latin typeface="幼圆" panose="02010509060101010101" pitchFamily="49" charset="-122"/>
                          <a:ea typeface="幼圆" panose="02010509060101010101" pitchFamily="49" charset="-122"/>
                        </a:rPr>
                        <a:t>IE</a:t>
                      </a:r>
                      <a:r>
                        <a:rPr lang="zh-CN" sz="2000" kern="100" dirty="0">
                          <a:effectLst/>
                          <a:latin typeface="幼圆" panose="02010509060101010101" pitchFamily="49" charset="-122"/>
                          <a:ea typeface="幼圆" panose="02010509060101010101" pitchFamily="49" charset="-122"/>
                        </a:rPr>
                        <a:t>浏览器为测试重点</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r h="474044">
                <a:tc>
                  <a:txBody>
                    <a:bodyPr/>
                    <a:lstStyle/>
                    <a:p>
                      <a:pPr algn="ctr">
                        <a:spcAft>
                          <a:spcPts val="0"/>
                        </a:spcAft>
                      </a:pPr>
                      <a:r>
                        <a:rPr lang="zh-CN" sz="2000" kern="100" dirty="0">
                          <a:effectLst/>
                          <a:latin typeface="幼圆" panose="02010509060101010101" pitchFamily="49" charset="-122"/>
                          <a:ea typeface="幼圆" panose="02010509060101010101" pitchFamily="49" charset="-122"/>
                        </a:rPr>
                        <a:t>特殊事项</a:t>
                      </a:r>
                      <a:endParaRPr lang="zh-CN" sz="2000" kern="100" dirty="0">
                        <a:effectLst/>
                        <a:latin typeface="幼圆" panose="02010509060101010101" pitchFamily="49" charset="-122"/>
                        <a:ea typeface="幼圆" panose="02010509060101010101" pitchFamily="49" charset="-122"/>
                      </a:endParaRPr>
                    </a:p>
                  </a:txBody>
                  <a:tcPr marL="68580" marR="68580" marT="0" marB="0" anchor="ctr" anchorCtr="1"/>
                </a:tc>
                <a:tc>
                  <a:txBody>
                    <a:bodyPr/>
                    <a:lstStyle/>
                    <a:p>
                      <a:pPr algn="just">
                        <a:spcAft>
                          <a:spcPts val="0"/>
                        </a:spcAft>
                      </a:pPr>
                      <a:r>
                        <a:rPr lang="zh-CN" sz="2000" kern="100" dirty="0">
                          <a:effectLst/>
                          <a:latin typeface="幼圆" panose="02010509060101010101" pitchFamily="49" charset="-122"/>
                          <a:ea typeface="幼圆" panose="02010509060101010101" pitchFamily="49" charset="-122"/>
                        </a:rPr>
                        <a:t>无</a:t>
                      </a:r>
                      <a:endParaRPr lang="zh-CN" sz="2000" kern="100" dirty="0">
                        <a:effectLst/>
                        <a:latin typeface="幼圆" panose="02010509060101010101" pitchFamily="49" charset="-122"/>
                        <a:ea typeface="幼圆" panose="02010509060101010101" pitchFamily="49" charset="-122"/>
                      </a:endParaRPr>
                    </a:p>
                  </a:txBody>
                  <a:tcPr marL="68580" marR="68580" marT="0" marB="0" anchor="ctr"/>
                </a:tc>
              </a:tr>
            </a:tbl>
          </a:graphicData>
        </a:graphic>
      </p:graphicFrame>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arn(inVertic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8.5 </a:t>
            </a:r>
            <a:r>
              <a:rPr lang="zh-CN" altLang="en-US" sz="3200" b="1" dirty="0" smtClean="0">
                <a:solidFill>
                  <a:srgbClr val="1353A2"/>
                </a:solidFill>
                <a:latin typeface="微软雅黑" panose="020B0503020204020204" pitchFamily="34" charset="-122"/>
                <a:ea typeface="微软雅黑" panose="020B0503020204020204" pitchFamily="34" charset="-122"/>
              </a:rPr>
              <a:t>测试方案</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05288" y="1288605"/>
            <a:ext cx="9885146" cy="83857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五</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测试通过准则</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3" name="组合 2"/>
          <p:cNvGrpSpPr/>
          <p:nvPr/>
        </p:nvGrpSpPr>
        <p:grpSpPr>
          <a:xfrm>
            <a:off x="3388825" y="2336155"/>
            <a:ext cx="7073836" cy="3139741"/>
            <a:chOff x="3388825" y="2413158"/>
            <a:chExt cx="6747178" cy="3139741"/>
          </a:xfrm>
        </p:grpSpPr>
        <p:pic>
          <p:nvPicPr>
            <p:cNvPr id="35737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388825" y="2413158"/>
              <a:ext cx="6747178" cy="31397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a:off x="3916370" y="2778478"/>
              <a:ext cx="6054291" cy="2428349"/>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实现</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软件需求分析中的所有功能。</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所有</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测试策略都已完成。</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所有</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测试用例都执行完毕。</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所有</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重要等级</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Bug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都解决并通过回归测试。</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8.6 </a:t>
            </a:r>
            <a:r>
              <a:rPr lang="zh-CN" altLang="en-US" sz="3200" b="1" dirty="0" smtClean="0">
                <a:solidFill>
                  <a:srgbClr val="1353A2"/>
                </a:solidFill>
                <a:latin typeface="微软雅黑" panose="020B0503020204020204" pitchFamily="34" charset="-122"/>
                <a:ea typeface="微软雅黑" panose="020B0503020204020204" pitchFamily="34" charset="-122"/>
              </a:rPr>
              <a:t>测试用例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2377440" y="2287456"/>
            <a:ext cx="8008219" cy="2120916"/>
            <a:chOff x="2377440" y="2287456"/>
            <a:chExt cx="8008219" cy="2120916"/>
          </a:xfrm>
        </p:grpSpPr>
        <p:pic>
          <p:nvPicPr>
            <p:cNvPr id="35840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77440" y="2287456"/>
              <a:ext cx="8008219" cy="2120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2781699" y="2693894"/>
              <a:ext cx="7353701" cy="145459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：邹堂瑞</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日期：</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2022.04.22-2022.04.24</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评审：王正平</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日期</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2022.04.25-2022.04.26</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TextBox 1"/>
          <p:cNvSpPr txBox="1"/>
          <p:nvPr/>
        </p:nvSpPr>
        <p:spPr>
          <a:xfrm>
            <a:off x="2311398" y="501700"/>
            <a:ext cx="2847743"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8.6 </a:t>
            </a:r>
            <a:r>
              <a:rPr lang="zh-CN" altLang="en-US" sz="3200" b="1" dirty="0" smtClean="0">
                <a:solidFill>
                  <a:srgbClr val="1353A2"/>
                </a:solidFill>
                <a:latin typeface="微软雅黑" panose="020B0503020204020204" pitchFamily="34" charset="-122"/>
                <a:ea typeface="微软雅黑" panose="020B0503020204020204" pitchFamily="34" charset="-122"/>
              </a:rPr>
              <a:t>测试用例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2460997" y="1817971"/>
            <a:ext cx="7454527" cy="3812807"/>
            <a:chOff x="2451373" y="1548463"/>
            <a:chExt cx="7454527" cy="3812807"/>
          </a:xfrm>
        </p:grpSpPr>
        <p:pic>
          <p:nvPicPr>
            <p:cNvPr id="3594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51373" y="1548463"/>
              <a:ext cx="7454527" cy="38128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3484345" y="3125111"/>
              <a:ext cx="3349592" cy="192815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由于测试用例较多，读者可阅读教材完成测试用例的设计。</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ppt_x</p:attrName>
                                        </p:attrNameLst>
                                      </p:cBhvr>
                                      <p:tavLst>
                                        <p:tav tm="0">
                                          <p:val>
                                            <p:strVal val="#ppt_x-#ppt_w*1.125000"/>
                                          </p:val>
                                        </p:tav>
                                        <p:tav tm="100000">
                                          <p:val>
                                            <p:strVal val="#ppt_x"/>
                                          </p:val>
                                        </p:tav>
                                      </p:tavLst>
                                    </p:anim>
                                    <p:animEffect transition="in" filter="wipe(right)">
                                      <p:cBhvr>
                                        <p:cTn id="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9338" y="500143"/>
            <a:ext cx="5903119" cy="584776"/>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微软雅黑" panose="020B0503020204020204" pitchFamily="34" charset="-122"/>
                <a:ea typeface="微软雅黑" panose="020B0503020204020204" pitchFamily="34" charset="-122"/>
              </a:rPr>
              <a:t>8.7 </a:t>
            </a:r>
            <a:r>
              <a:rPr lang="zh-CN" altLang="en-US" sz="3200" b="1" dirty="0" smtClean="0">
                <a:solidFill>
                  <a:srgbClr val="1353A2"/>
                </a:solidFill>
                <a:latin typeface="微软雅黑" panose="020B0503020204020204" pitchFamily="34" charset="-122"/>
                <a:ea typeface="微软雅黑" panose="020B0503020204020204" pitchFamily="34" charset="-122"/>
              </a:rPr>
              <a:t>本章小结</a:t>
            </a:r>
            <a:endParaRPr lang="zh-CN" altLang="en-US" sz="3200" b="1" dirty="0">
              <a:solidFill>
                <a:srgbClr val="1353A2"/>
              </a:solidFill>
              <a:latin typeface="微软雅黑" panose="020B0503020204020204" pitchFamily="34" charset="-122"/>
              <a:ea typeface="微软雅黑" panose="020B0503020204020204" pitchFamily="34" charset="-122"/>
            </a:endParaRPr>
          </a:p>
        </p:txBody>
      </p:sp>
      <p:sp>
        <p:nvSpPr>
          <p:cNvPr id="67" name="矩形 66"/>
          <p:cNvSpPr/>
          <p:nvPr/>
        </p:nvSpPr>
        <p:spPr>
          <a:xfrm>
            <a:off x="5708704" y="2038219"/>
            <a:ext cx="5068146" cy="3269613"/>
          </a:xfrm>
          <a:prstGeom prst="rect">
            <a:avLst/>
          </a:prstGeom>
          <a:noFill/>
          <a:ln>
            <a:no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indent="457200" defTabSz="720725">
              <a:lnSpc>
                <a:spcPct val="150000"/>
              </a:lnSpc>
            </a:pPr>
            <a:r>
              <a:rPr lang="zh-CN" altLang="zh-CN" sz="2000" dirty="0" smtClean="0">
                <a:solidFill>
                  <a:srgbClr val="1353A2"/>
                </a:solidFill>
                <a:latin typeface="微软雅黑" panose="020B0503020204020204" pitchFamily="34" charset="-122"/>
                <a:ea typeface="微软雅黑" panose="020B0503020204020204" pitchFamily="34" charset="-122"/>
              </a:rPr>
              <a:t>本章</a:t>
            </a:r>
            <a:r>
              <a:rPr lang="zh-CN" altLang="zh-CN" sz="2000" dirty="0">
                <a:solidFill>
                  <a:srgbClr val="1353A2"/>
                </a:solidFill>
                <a:latin typeface="微软雅黑" panose="020B0503020204020204" pitchFamily="34" charset="-122"/>
                <a:ea typeface="微软雅黑" panose="020B0503020204020204" pitchFamily="34" charset="-122"/>
              </a:rPr>
              <a:t>以系统测试“在线考试系统”为例讲解了各种测试文档的编写，包括测试需求说明书、测试需求评审、测试计划、测试方案、测试用例，虽然各个公司的测试文档编写模板不同，但都大同小异，通过本章的学习，读者应当掌握测试需求、测试计划、测试方案和测试用例等测试文档的编写。</a:t>
            </a:r>
            <a:endParaRPr lang="zh-CN" altLang="en-US" sz="2000" dirty="0">
              <a:solidFill>
                <a:srgbClr val="1353A2"/>
              </a:solidFill>
              <a:latin typeface="微软雅黑" panose="020B0503020204020204" pitchFamily="34" charset="-122"/>
              <a:ea typeface="微软雅黑" panose="020B0503020204020204" pitchFamily="34" charset="-122"/>
            </a:endParaRPr>
          </a:p>
        </p:txBody>
      </p:sp>
      <p:cxnSp>
        <p:nvCxnSpPr>
          <p:cNvPr id="94" name="直接连接符 71"/>
          <p:cNvCxnSpPr/>
          <p:nvPr/>
        </p:nvCxnSpPr>
        <p:spPr>
          <a:xfrm flipH="1">
            <a:off x="9202549" y="7121749"/>
            <a:ext cx="1474501" cy="1463953"/>
          </a:xfrm>
          <a:prstGeom prst="line">
            <a:avLst/>
          </a:prstGeom>
          <a:ln>
            <a:solidFill>
              <a:srgbClr val="FEA521"/>
            </a:solidFill>
          </a:ln>
        </p:spPr>
        <p:style>
          <a:lnRef idx="1">
            <a:schemeClr val="accent1"/>
          </a:lnRef>
          <a:fillRef idx="0">
            <a:schemeClr val="accent1"/>
          </a:fillRef>
          <a:effectRef idx="0">
            <a:schemeClr val="accent1"/>
          </a:effectRef>
          <a:fontRef idx="minor">
            <a:schemeClr val="tx1"/>
          </a:fontRef>
        </p:style>
      </p:cxnSp>
      <p:cxnSp>
        <p:nvCxnSpPr>
          <p:cNvPr id="95" name="直接连接符 73"/>
          <p:cNvCxnSpPr/>
          <p:nvPr/>
        </p:nvCxnSpPr>
        <p:spPr>
          <a:xfrm flipH="1">
            <a:off x="11069007" y="5941656"/>
            <a:ext cx="658541" cy="626903"/>
          </a:xfrm>
          <a:prstGeom prst="line">
            <a:avLst/>
          </a:prstGeom>
          <a:ln>
            <a:solidFill>
              <a:srgbClr val="05B0F3"/>
            </a:solidFill>
          </a:ln>
        </p:spPr>
        <p:style>
          <a:lnRef idx="1">
            <a:schemeClr val="accent1"/>
          </a:lnRef>
          <a:fillRef idx="0">
            <a:schemeClr val="accent1"/>
          </a:fillRef>
          <a:effectRef idx="0">
            <a:schemeClr val="accent1"/>
          </a:effectRef>
          <a:fontRef idx="minor">
            <a:schemeClr val="tx1"/>
          </a:fontRef>
        </p:style>
      </p:cxnSp>
      <p:pic>
        <p:nvPicPr>
          <p:cNvPr id="65"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03321" y="1634705"/>
            <a:ext cx="4730773" cy="38706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2"/>
          <a:stretch>
            <a:fillRect/>
          </a:stretch>
        </p:blipFill>
        <p:spPr>
          <a:xfrm>
            <a:off x="3375025" y="1160780"/>
            <a:ext cx="5275580"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8.1 </a:t>
            </a:r>
            <a:r>
              <a:rPr lang="zh-CN" altLang="en-US" sz="3200" b="1" dirty="0" smtClean="0">
                <a:solidFill>
                  <a:srgbClr val="1353A2"/>
                </a:solidFill>
                <a:latin typeface="微软雅黑" panose="020B0503020204020204" pitchFamily="34" charset="-122"/>
                <a:ea typeface="微软雅黑" panose="020B0503020204020204" pitchFamily="34" charset="-122"/>
              </a:rPr>
              <a:t>项目简介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7" name="内容占位符 2"/>
          <p:cNvSpPr txBox="1"/>
          <p:nvPr/>
        </p:nvSpPr>
        <p:spPr>
          <a:xfrm>
            <a:off x="2039287" y="1633301"/>
            <a:ext cx="9799983" cy="372389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）学生答题</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允许</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学生通过电脑、平板、手机联网考试。</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学生</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进入系统可以选择试卷。</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进入</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到考试页面后，系统会进行倒计时，时间到达后系统会自动交卷。</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交卷</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时，系统会对未作答题目进行提醒。</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未</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交卷离开系统时，设置提醒，确认是否离开。</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8.1 </a:t>
            </a:r>
            <a:r>
              <a:rPr lang="zh-CN" altLang="en-US" sz="3200" b="1" dirty="0" smtClean="0">
                <a:solidFill>
                  <a:srgbClr val="1353A2"/>
                </a:solidFill>
                <a:latin typeface="微软雅黑" panose="020B0503020204020204" pitchFamily="34" charset="-122"/>
                <a:ea typeface="微软雅黑" panose="020B0503020204020204" pitchFamily="34" charset="-122"/>
              </a:rPr>
              <a:t>项目简介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7" name="内容占位符 2"/>
          <p:cNvSpPr txBox="1"/>
          <p:nvPr/>
        </p:nvSpPr>
        <p:spPr>
          <a:xfrm>
            <a:off x="2311398" y="2319102"/>
            <a:ext cx="8038991" cy="20143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）电脑阅卷</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交卷</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后，系统具备自动阅卷功能。</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交卷</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后可查看每道题的正误和得分，以及试卷的总分。</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8.2 </a:t>
            </a:r>
            <a:r>
              <a:rPr lang="zh-CN" altLang="en-US" sz="3200" b="1" dirty="0" smtClean="0">
                <a:solidFill>
                  <a:srgbClr val="1353A2"/>
                </a:solidFill>
                <a:latin typeface="微软雅黑" panose="020B0503020204020204" pitchFamily="34" charset="-122"/>
                <a:ea typeface="微软雅黑" panose="020B0503020204020204" pitchFamily="34" charset="-122"/>
              </a:rPr>
              <a:t>测试需求说明书</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2766737" y="2459823"/>
            <a:ext cx="7689988" cy="2161347"/>
            <a:chOff x="2181432" y="2259466"/>
            <a:chExt cx="7689988" cy="2161347"/>
          </a:xfrm>
        </p:grpSpPr>
        <p:pic>
          <p:nvPicPr>
            <p:cNvPr id="29593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81432" y="2259466"/>
              <a:ext cx="7689988" cy="21613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2669208" y="2666971"/>
              <a:ext cx="7130776" cy="132751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：邹堂瑞</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日期：</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2022.04.02</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审核</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：王正平</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日期</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2022.04.06</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1.xml><?xml version="1.0" encoding="utf-8"?>
<p:tagLst xmlns:p="http://schemas.openxmlformats.org/presentationml/2006/main">
  <p:tag name="GENSWF_ADVANCE_TIME" val="0.00"/>
  <p:tag name="ISPRING_SLIDE_INDENT_LEVEL" val="0"/>
  <p:tag name="ISPRING_CUSTOM_TIMING_USED" val="0"/>
  <p:tag name="GENSWF_SLIDE_TITLE" val="8.1 项目简介"/>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GENSWF_ADVANCE_TIME" val="0.00"/>
  <p:tag name="ISPRING_SLIDE_INDENT_LEVEL" val="0"/>
  <p:tag name="ISPRING_CUSTOM_TIMING_USED" val="0"/>
  <p:tag name="GENSWF_SLIDE_TITLE" val="8.5 测试方案"/>
</p:tagLst>
</file>

<file path=ppt/tags/tag13.xml><?xml version="1.0" encoding="utf-8"?>
<p:tagLst xmlns:p="http://schemas.openxmlformats.org/presentationml/2006/main">
  <p:tag name="GENSWF_ADVANCE_TIME" val="0.00"/>
  <p:tag name="ISPRING_SLIDE_INDENT_LEVEL" val="0"/>
  <p:tag name="ISPRING_CUSTOM_TIMING_USED" val="0"/>
  <p:tag name="GENSWF_SLIDE_TITLE" val="8.1 项目简介"/>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GENSWF_ADVANCE_TIME" val="0.00"/>
  <p:tag name="ISPRING_SLIDE_INDENT_LEVEL" val="0"/>
  <p:tag name="ISPRING_CUSTOM_TIMING_USED" val="0"/>
  <p:tag name="GENSWF_SLIDE_TITLE" val="8.6 测试用例"/>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GENSWF_ADVANCE_TIME" val="0.00"/>
  <p:tag name="ISPRING_SLIDE_INDENT_LEVEL" val="0"/>
  <p:tag name="ISPRING_CUSTOM_TIMING_USED" val="0"/>
  <p:tag name="GENSWF_SLIDE_TITLE" val="8.6 测试用例"/>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GENSWF_ADVANCE_TIME" val="0.00"/>
  <p:tag name="ISPRING_SLIDE_INDENT_LEVEL" val="0"/>
  <p:tag name="ISPRING_CUSTOM_TIMING_USED" val="0"/>
  <p:tag name="GENSWF_SLIDE_TITLE" val="8.7 本章小结"/>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GENSWF_ADVANCE_TIME" val="0.00"/>
  <p:tag name="ISPRING_SLIDE_INDENT_LEVEL" val="0"/>
  <p:tag name="ISPRING_CUSTOM_TIMING_USED" val="0"/>
  <p:tag name="GENSWF_SLIDE_TITLE" val="传智播客.黑马程序员"/>
</p:tagLst>
</file>

<file path=ppt/tags/tag138.xml><?xml version="1.0" encoding="utf-8"?>
<p:tagLst xmlns:p="http://schemas.openxmlformats.org/presentationml/2006/main">
  <p:tag name="ISPRING_UUID" val="{8D62E317-9EB8-4EE3-A0B2-DEA7D8D8667A}"/>
  <p:tag name="ISPRING_RESOURCE_FOLDER" val="F:\7、计算机组装与维护\5、资源\2.PPT\ppt\第1章 认识计算机 教学PPT_薛蒙蒙_0827_1\"/>
  <p:tag name="ISPRING_RESOURCE_FOLDER_STATIC" val="F:\7、计算机组装与维护\5、资源\2.PPT\ppt\第1章 认识计算机 教学PPT_薛蒙蒙_0827_1\"/>
  <p:tag name="ISPRING_PRESENTATION_PATH" val="F:\7、计算机组装与维护\5、资源\2.PPT\ppt\第1章 认识计算机 教学PPT_薛蒙蒙_0827.pptx"/>
  <p:tag name="ISPRING_PROJECT_FOLDER_UPDATED" val="1"/>
  <p:tag name="ISPRING_PLAYERS_CUSTOMIZATION" val="UEsDBBQAAgAIAO9xSE3/6EwIKgQAAHYOAAAdAAAAdW5pdmVyc2FsL2NvbW1vbl9tZXNzYWdlcy5sbmetV1uP00YUfkfiP4wsUbUPXaASCKnZoEk8m1g4drAne+lF1mw8BAvHs7WdwPYJVS1i+wIStKItLVppu1upNK2QWlFW5ddsnOVf9NhOIAm0tnd5sJSx8n3n9p3jM6WLN7ou6nM/cIS3KJ1dOCMh7rWF7XidRalFl96/IKEgZJ7NXOHxRckTErpYPnmi5DKv02MdDr9PnkCo1OVBAMegHJ9enZFjL0rNilXVG02srVmqXtOtilKTylXR3WDeJlJFR3ziv/vB+Qs3zp47/17p9BiZh8hsYFWdpUIJ07kzOYg0auiqBWxEtTSySqXyO53ww/mnGI/eoqqiEak83NkbPXtyuHdr+MPzYhRNgyyDKy6Yn3syeVqGQTRqmaoiE0sxLU2nScJUQokslaMHvw/v7o7290b7vx08/frg6c3o8Xb0553DvduHgz+G/3yTZUA28Iqi1Syq66ppEU2evJHKo/170Y+PRvf3R4/vF6QxsEkM8O7e7ovvdo6AtRIRpPBo62b0cKsYSV2p1VV4aOzFi18fHDwbFCNoEg0SkB13g5gmrhGroq9CaUAjd3eLQPRLYGV7cDjYKYJaI2ZS+SyMhpeVGqaKrsXKMYhJDaWayGZN9FCbeUh47iZi7Tbg0IbP+47oBfCm7/Dr3EaB69g8KGbFJJdbIFgFq6mVq6zPUSgSyjEhcjwUXuWo4/Q5uODb3M+yAQ1UJXJcnsst5SNrCSsqkS2ol6yvWDRp9NgY8znyRIiY64o4ALDL7D7z2hyt8zbrBRxtwt9sx07+tsEg7NiTz3rO54iFqX/o1LjZNJmsnlo4nmsKVWFyrDDfg/FbkGqm1V8PttsLINIw5N2NMCuKqUwsvBUvjhtXE5vmfwaVpy7HjGjOftFwTJA4MeCrBy1fcUR+BGmAPqQy6TLHzY9StCUw1PR5wL2Q+0jxrhSwqeljAk2go3IsQ+ZnXFiGihTAr5CKqdA4x3w9cEKehUwKldb7zRppw4Lg8pC/0sk6vyKg/13O+lBEeO8EqXAWjmCskCAmkzUegdNzesyigUMdFsI6hsAl1+lC/HYOzlaDTDKYjteZTLzxyz/6/ssiH///M5L6bvCg1+UT2SRBZJGaBBvVulXFWpWA1Id3vo3+up0TBFKNfVKpaam4EsOjJ9vw9Y+++CV69HO09RwCHN76ajj4Oydhun/JZAkD6ThzOaHzjqT2YSf66WEhBmi+eOSQl0wfayLkwadZJBRXZnHJIQ9qvLFOcEX21qTs46xhSnG13gBlmIkQRM9vZ68D0wwNbFyC5k9WKqncYP41mBxUCLcQSxJ3PL3CYtaPtLhPExxvAMdRU6VpYVlOrjZwqXGd9rX0w2Ujloyw+I7jwh0nL1m1jjWYLnN83HbCgoTJQJ80O7Rdep4oLd7XXpvvL09BckMsnZ66MP4LUEsDBBQAAgAIAO9xSE2LtzoSDwQAANwPAAAnAAAAdW5pdmVyc2FsL2ZsYXNoX3B1Ymxpc2hpbmdfc2V0dGluZ3MueG1s5VdRaxtHEH7Xr1iupG/RyYldO+5JwdgSEZVl17rShFLM6m6s23pv93q7J0V5CiEJTV8aKIWShhZDavehdUugkNY0P6ZEkn9G53S2LFlyenJISSjiEDf7zbczs7Pf3lpXb/qcNCFUTIq8MZPNGQSEI10mGnnjI7t0ccEgSlPhUi4F5A0hDXK1kLGCqM6Z8mqgNUIVQRqhFgOdNzytg0XTbLVaWaaCMB6VPNLIr7KO9M0gBAVCQ2gGnLbxT7cDUEYhkyHESkyr0o04EOZiCILF0VFe4lR5hpnA6tTZboQyEu6y5DIkYaOeN95ZWIp/x5iEaoX5IOLkVAGNsVkvUtdlcTyU19gtIB6whoeBz88apMVc7eWNy7lLMQ3CzXGaPnmSBI1pliVmI/QRvw+aulTT5DWZUMNNrY4NicltC+ozx8YREhcgb6zYm7VKeaW4WV2zi7XNa/ZqJYlhCie7eN2ewsku25XiNPi09NdurBc3KuXqB5v22lrFLq+feGFFRwpimaMVs7CyMgodGBTM0l7k1wVlHLvtVBkVaOxXTsMG2LLEcBW3KFdgkM8CaHwYUc50G9s6h229DRAsqQAcvREvW97QYQTGCV1CiIHhWg56Yu7KoCfmF0ZSN5PZT9KaGKVFtaaOh82Dtn5oljlsOoZtSTGSWvxO6pK7g4TAr4NbpT4M7YnaNhMlRM4YZAsXgWOqSyGj3CBMY+rOwFlFdaWZ7u/C0jCSIBfudiCrtbFSOB4N1UjFB1WPG98pfFKVGtSnSSkS01nQ7re/dh7u9g72ege/vHj25Ytnt7s/7/Qe3e3+/tXh3heH+791/vomDc8NGRE/UpqgkgQcNBDtAfk8YrdIHbZkCIQDbaLmoJ0pojhzITsVcUCVOiGlOuEgF5IdUK6uFK9fIFoS6japcKYkx6UHP9Cvg59i7kLiFJzLFrhDFFgZh0YKSBthLnP7sDRpZs+9sudZVocKIgVvE+rg5lcEJbbJZKTQ0mQQp9QPUaXl82gT4irEzkeuhIl+zg3cPzhZ6EKYhi03c+ny7Nx78wtXFrPm37d3L77U6UgQ1zmNZ0sUcflMxU3ndUp3/8XpJeo75luSoR93pTs26eQT5Uj5xrXBMmPNmixhfaV9ExWs+8OP3QfPewdfd79/nKrZn+50Hz/o3vnpyPHR3c79e539P9L4dp7s9f58erh3v/Pd8zT4fv3TAN/l+v3TTyq/BmJPPSl3fKp8H+6mgfV29g/3n6RBboCKfCDrQ59eadw+pqHAA+GtgFbx7Gr0MyN4enHmM9yZb4VEnaUWr65u/4lCvdJHViJvr0ehzrWwb7yo/18qlrwNbjojVxvLnHiJjEd8JpiPdYw/WgY3z8LcbA4vSxOHMhlkG72RFzL/AFBLAwQUAAIACADvcUhNBOcD0bYCAABTCgAAIQAAAHVuaXZlcnNhbC9mbGFzaF9za2luX3NldHRpbmdzLnhtbJVWbU/bMBD+vl9Rdd8Jey2TTCUonYTEBhqI705yTaw6dmQ7Zf338yux26TNekKq757Hd763guSWsOWH2QwVnHLxDEoRVkmjCboZKa/neacUZxcFZwqYumBcNJjOlx9/2g/KLPIci+9ATOVscAG9m4X9TKF4H98WRsYIBW9azPYPvOIXOS62leAdK8+GVu9bEJSwrUZe/lis1qMOKJHqXkGTxLS+MjKN0gqQEkxI39dGzrIozoEGT5f2M5HTuzr9+gPajkiiLO3mk5ExWosrSJN8dWNkHM/07WlVFkZOExT8VRr65bORUSjFexDp5XdfjYwyeNu1/9MjreCVSWjKOV3Edw7luNTjZ6K6NHKWYB5kHJ2tgk+PfetdBPJf47lHZlwFp08mrwcLwRQ9p7BUogOUhZOzyZq/PXZKzwcsN5hKDYhVPehJB/2EOxmuSXU97g+8EVZGIK/oEa+cdg2sXLyx09TQE1arW7srYuy7LopQwM4roxB7ZY/8rfN6hIyUPfKZkhIeGd0fwQ8tjhNqfIt9NU+nX1uBYX0MCQunYDWeHszkysi1VwRMw0tYShPOC2nAlA1lVudCyo5iQgzvSIUV4eyXweV7+xiJsgODb7XhxkKKKApD/WZj1Fs6rpc9p+3orWk/ul+F/nHuPFN6iV/PsVK4qBv9qyTnM8/TU6ITM8+GGWZNajiIe7bhEcf6HiM1WGxBvHBOp7phXIGcej13szUGR1mUA5QNZxn5S4bSz7omB7HWVSMQ2ibVOVxNqprqP/VK4A3KlDBidExV6+sYJu9dGSl8CwAWRR161h2cpemoIhR2QL01UtgHj70MSd2jY+12ox5go+KG85pJHekXRd8pMS41DBBedVzDDGc5v4QVzqV9WTL3YQf3g59s5bDLTOvF3p3Ct1Jys7Yfp1ArzT+T/wBQSwMEFAACAAgA73FITaPtv2riAwAA7Q4AACYAAAB1bml2ZXJzYWwvaHRtbF9wdWJsaXNoaW5nX3NldHRpbmdzLnhtbN1X328bRRB+91+xOlTe6kv6g6Th7CpKHMXCdUJyiFYIReu7sW/p3u71ds+u+1ShUlFeqISQUKlAkUrCAwRUCakQ0T8G1Xb+DGZ9jhPHSTgHaNXKOlk7N/PtfLOz3946V2+HnDQhVkyKgjWdn7IICE/6TDQK1gfu0vlZiyhNhU+5FFCwhLTI1WLOiZIaZypYB63RVRGEEWou0gUr0Dqas+1Wq5VnKorNW8kTjfgq78nQjmJQIDTEdsRpG/90OwJlFXM5QpzUdE36CQfCfExBMJMd5cs65JadetWod7MRy0T4C5LLmMSNWsF6a3be/PZ9UqRFFoIw3FQRjcas56jvM5MO5evsDpAAWCPAvGcuWaTFfB0UrItTFwwMutvjMH3wlAM1MAsSyQg9wA9BU59qmg7TCTXc1mrfkJr8tqAh81x8Qwz/grXobqxXyouljeqKW1rfWHavVdIcJghyS9fdCYLcslspTeKfFX75xmpprVKuvrfhrqxU3PLqQRRWdKQgjj1aMQcrK5PYg2HBHB0kYU1QxrHZjpRRgcZ25TRugCuXGK5inXIFFvkkgsb7CeVMt7Grp7CrbwJE8yoCT6+ZZStYOk7AOoBLATExXMthT1y+MuyJmdkR6nY6+wGtY7N0qNbUC7B50NZPzbEPm/bd6lKMUDNjUpPcHxKqY5U5cpmPGeUWYRq5ecO32lRALzGO9Tex0/m60GPkvIDGaqSGwzqaVvaKH1WlBvVxSi41neTa/eaXzsOt3u52b/fnF8++ePHsbvenzd6je93fvtzb/nxv59fOn19nwbkhExImShOUhoiDBqIDILcSdofUoC5jIBxoE0UE7UwRxZkP+YmAI6rUASjVKQY5l/Z0ubpYun6OaEmo36TCmxAcFxPCSP8f+BS5C4lTcC5b4B+CwMp4NFFA2ujmM7/vloVm/swre5Zl9aggUvA2oR5uZ0VQNJtMJgotTQaGUj9FlRUvoE0wVTDBg1DCRJ9zAw8JnCz2Ic6CNjV94eKly+/MzF6Zy9t/3d06f2rQQOJWOTWzpRq3cKKGZos6oqT/EHSKno7FLsk4NF3pj016/Bkx0LJxbXBsoyTHi1JfO1+OJnW//6H74Hlv96vud48zte/Tze7jB91PfxwEPrrXuf9ZZ+f3LLGdJ9u9P57ubd/vfPs8i3+/olkc3+b63aNPprgG+h55Mu7hTHwfbmVx623u7O08yeK5BioJgawe+jzKEvYhjQVK/GvhWsXTqNFnRvA84ixkuNdeC9E5af//e716KZpz+odQqkj/keacaalevfC+sTVIR8Mbw8gVwbGPvYzl0D56RS3m/gZQSwMEFAACAAgA73FITQ/kWSCZAQAAHQYAAB8AAAB1bml2ZXJzYWwvaHRtbF9za2luX3NldHRpbmdzLmpzjZRNb8IwDIbv/AqUXSfEPrvthgaTJnGYNG7TDmkxpSJNoiR0MMR/Xx2+mtYdxJfm7dPXsStn0+mWiyWs+9Ld+Ge//wj3XgPUnFnCdaiLFj1HnVmRTWGS5SAyCayGFIdPj/L2RFDGTHrTeP2JtrbixxS+mXFhq7gmLAyhWUIrCO2HSrKixN+gtH1Zu5IqfY6XzinZS5R0IF1PKpNzz7CrN7+qFdZgVYA5g854AoFp5FcbeXJ8iDCqXKJyzeV6rFLVi3mySI1aymlb/vlagyn/+GIH9J+j11FgJzLr3h3k9cSjJ4x2UhuwFvZ5H0cYJCx4DKLi2/frHzQwbhZUo4vMZu5AD24wqrTmKTS69DTACDFZejW6GWE0OQcrtyPubjECQvA1mIbV8B4jAJVe6gt+oDYqxY400GbPj6hQfJrJdJ+6j0FyeFi0beveqVB//CELRkjVRmhOjGnednNcMPaOHFxbyzqmZl5QoqRERSTWFFiQp3H1awT3X13GnePJPC9vh/JqLNvAzQLMRClRHv/73EGLo7jL1dn+AVBLAwQUAAIACADvcUhNGtrqO6oAAAAfAQAAGgAAAHVuaXZlcnNhbC9pMThuX3ByZXNldHMueG1snY8xD8IgEIV3fgW5XbBb0wDdTNwcdDYVUUno0XDU+vOF1Bhnh0vuXd73Xk71rzHwp0vkI2poxBa4QxuvHu8aTsfdpgVOecDrECI6DRiB94Yp37R4SI5cJl4ikDQ8cp46KZdlEZ6mVBIohjmXYBI2jrLMGFFWUk4rCivb+b/ozw0MY5yry+xD3qMpe1GrhVOyGipzdig83iLIalDy667KzpRLRRFK/jxm2BtQSwMEFAACAAgA73FITZQTsyJpAAAAbgAAABwAAAB1bml2ZXJzYWwvbG9jYWxfc2V0dGluZ3MueG1sDcwxDoMwDEDRnVNY3int1oHAxlaW0gNYxEWRHBuRgOD2ZPvD02/7MwocvKVg6vD1eCKwzuaDLg5/01C/EVIm9SSm7FANoe+qVmwm+XLOBSZYhS7eJo4lMo8Uixx2EajhU17/wB6brroBUEsDBBQAAgAIAKBhr0TOggk37AIAAIgIAAAUAAAAdW5pdmVyc2FsL3BsYXllci54bWytVU1v2zAMPafA/oOhe62kXdc0kFt0BYod1qFA1m23QLUZW4tteZJcN/31o/xtz+lWYAcDNsX3SPGRNLt6TmLnCZQWMvXIwp0TB1JfBiINPfLw9fZ4Sa4u3x2xLOZ7UI4IPJKnwgJ4TJwAtK9EZhB8z03kkZ7BRWbiZEpIJcweuc+Qu4u0JO+OZuiSao9ExmQrSouicIVGRBpqGeeWRLu+TGimQENqQNEqDeI02JX5OxqfRKbU7DPQPWRm3h64Jmk5nrUYkBSnrlQhPZnPF/TH3ee1H0HCj0WqDU99IA5WclaW8pH7uzsZ5DFoa5uxKsk1GGOTKG0zZlZisUwdrXyPVA6bBLTmIWg3TkNCKyydALNtzHVU8+gBreXVO1Hzln4b+71p3ErlaOec5Y+x0BEe9SGddRLI6DAqS8rrlh300HTQrWUijoJfuVAQlJ/f2haZL0gVsO24Mk9XFz4e4Nst941U+xuEYRfVCrqtaG4lmluCWg63jb7uKEhz2y1wkytoSjVjTyIA+YUrxW1bXBqVA6MjY42lQzCj1ZVrkTpBWGSS+OwftLF+I2l+6teUKQH/Q5hPSNTWRKQBPN8K9DGQYE0NYLGtzTVZ7NqYXU46f0x6fT0wVTnWouBFHMNVCDiGATecdnZ6CAqKa3TxczXC9g4OgiMRRjE+ZpJhfHqQJuFqN8nQOzgIjqW/m4C25raMdFzHUTO1HcToxDphfq6NTMRL2Z6DPWNWZR++NnLN0XUm2oPz+R+jOIjRDOaWTKwu+9bbV83hvZ1TozufTVZZBt2K8wAmzyqvZhbybOQTwJbnsbnp59Tswx50lPPUdExzfcd+l8VavIBTiMD+6RantiYR2J7xyIflaY8B9cTtMghfmqYiMlpLUql5SDmGtXkSUFSYalY+ouqhknkajLRxs+7noGPcVdcKuBPDFjNdnGDzycwj7/GlvsvF2UV3lfPFRYMt87qvAle5vGFV1wl3nUHrfm0vwuqZx9ffUEsDBBQAAgAIAO9xSE0129mtaAEAAPMCAAApAAAAdW5pdmVyc2FsL3NraW5fY3VzdG9taXphdGlvbl9zZXR0aW5ncy54bWyNUttqGzEQfc9XiPyAJY1uC1uDrsWQh0IT8rz1qmGJoy0rhYSij682rXHcurSap5lz5gwzOn1+nJJ9zmV+mr4PZZrT51jKlB7y9gqhfj8f5uXTEnMseXOq3E9pnF926eu81lo1lyGNwzLaFc1bjMLbQ0pq5VTLmGEUSeapV8h5bhvWgevANsxRYvvNbxI/dZe4j6lcVu03Z+ifDbuU41J2aYyvWzhnv4fON/i4DOPUeHkr2Br1OLU6tgZihEvuK9UAIJDljjhcpeykJshjxjFUoyhQQIRz0olKJOXQstCJpsJ8JxCTjFFXqaetG2ltHLVVQkeIbtO86mwNwUiMESEEmKtcQDAYNTY0DQ1qPSA4MCCqNpooQMEGE1j1zgvLkaJeYFyZMYDx6bin7d6f61T973WO5/yH4MUvuIiu3tpcMFe/f16WRr6NT98OQ4noy5DjbvxwHe5ubq5/efLNv0fGatS28V99/QNQSwMEFAACAAgA73FITe7Vv9acGQAA8D4AABcAAAB1bml2ZXJzYWwvdW5pdmVyc2FsLnBuZ+17f1jSV/83u9ty3/XDWpmYP7idrZqWjlxaqdBWd9ZaulrmSoWSlJoikYkoArU2TUSpNXOulO3b7myZUlhCIlArwCSlckWEQvFJzQDxYwrIzwdsV652X89zPc9138/1XNfjHwrnfT6f9+v1fp/zfp/30XNKP0+In/HO/HcgEMiMDevXboFA3hRBIH8zvz3VLcmq6z/v/ngjd0v8J5DGzoABd+NN7MebPoZALjKn2Xe95W7/177123MhkJnXPT9vSPFnd0MgiG83rP14Kwll6MGVNfRvd4GtC9EHI1YPlX49Dyx9Ur2+6JdroermS2+93/y2eA/8k/X/WHp59pJrX72J33Lx8xnid3E/euFwDVc+Vt1YuO2+i/aZ2Y+durJvBbZReTwgt1Hui9DfPH85s+OWOjeTjb7/WdAKXKHhsiIB7XiWnIh2DldFFD2ehnZTgxy8Lznhw9+mT1GpA0ROg8a5VAD3yLvfv5hbHi5hV6GpKwXvjUv+cTE/jYFmi5yFhR6rIDxZurnw70LfZfxZnuYg54EgiDR4pf/utDfczUfhZT26Q/q/ebq+PARO82Bl+InGmyf+J809vRvR1rsDvVVoBMWm0iA2bDn1FmHhDeXRGr9ISYT7gYeWfpqzv0vHFlGNwewFDjQh6obfsZpAH8DX3Yuze3oFJVe+GzFpGW2dFXSP8oNRC/ZuIxK3Mjw2Xwre0MRpOp1ud3P7acaGHytfvrv+7nm9/ix0nMaa7zIzsPFii9vU1f7ffRQWExP6Av7oL9uVys1wqtvI28ULOtonIf7jEKeflUerVwiG28Pq3PNxbMTochqvpmuzYoQSIEsQ+hLxrJXpsjC76tnCwkLHqMIoWHf3U7GCWFQuVRQmvYTc7COffuwStYk9OgHQbnm/Jn5cyYmkDPt3nSHjJGTnllE39B8bZ52R5Cf65Xmbx8yrnHMM9N2C3R7SO7cnSSJ+pWnGOvMT5AibfiDRNZKoGfn9i8SaWvLgFbLiB+zEY/muUbQrr1B/UZrARFj3PPOwNaY1db5UukWj9UPDc8Rto1fklEEtKx5OFzeJtJw6FtWqzoqQ/+nB9KFzkgbDCtNlNsWgzno+btqSercdo4bSRbU8ywmpIVJoEj/Nq8TSxgPry22V4MZnKYwd4HUDNq23cMJaa6aH4sGws25rKf5Ieb21WeqLIj3WrqKZ82n5xuUFf3qWWAMjubRlEWoyrnbCMepyQpiwgWCbfgHK13pppRnBjclxa25N8DWm3y589mudOuBK6D1I5kuXDOTMRarCah3Lb3A/QZi7c+ukQWT9p1N+mNDMTyuyAURIWVUTy5Ux8d5g9NQLsmL2vx6Pgdhlnll34XwoUHUgaML6VcwJN/3L4S4c661KZAutzwS07y6lg8uD0Lqkl3N43T1/fCvB2hctKgDPz9q56bXu/+ejCHM/iy0gWstElrIuo3PQWEt1KGiOkWmioWlXA33RMnB5IFoFLkdMYJ8tBMW+id5I+9DAzyVBf5vngwbAy6gJ7VvjnBZg4HDGzqWvigvu+54qsexgT5A9x/G6efXHcy9Jlp/Tv7HswplzExEYSj4YQH1aQj0izhAZzzf8Kajbg/5eAo1HFQ68P2/0yfHEM3/t9gIUDxno/l8npZPSSem/W5qzjOqJc1+OzOTsRTt7cbVU60B0hApN6wuBja23WmU3KJSna2AtpDGOjd8pjYy1D13HC3sMBtpYFW3sN+do2taJ3JaknPJkp32H6g6om8Oy3BCzTiJtTciNEZqy9AsP55++k1dyflYGW/TZdBRADeeLLF82WsHpKlW2F9vgCCzgc/9F6Fcw0O5F13XA2p4s3A/qkuJrnskfEGPp2PWOTqO9U7zvo9qk5ZLTln4eKnVR+2BM45wqaQZIlOjMmN9JlG5sK5WMBDiktNQodRVoDc7xx+e3Ghp80UXgiFJONWlX2bh8gdpkEBx/NYHt/5DaYGizLK+9eBmWF3qHOPJfmM/pWgUpjbEueOo/oRUoyui9MtsRfAqjCsgjuDan0siw4Kl18Hbxaq7jfjvBsZhaboOFJB2RSOfIs8tsZSomdzliMDgHmcMPvKLt5VFby3mdboYL1VyeHGwhrfS/n5Pyp0KmMm71TAn7cs8TLBUXX1O9J3bjV1DMlrkiyQqfcvhiyWlomUTVNrVJAD0vUQWu2d56qhwNCvG0ecmMLwGgdPNXtO1QV2w20ktVxTVHo2DGxLmiCpXR2F+z5U/JPMP76GEwC2d8YqkUIBiy9CX0O3taqbFNoVMbSA7igvlcZRk+j4FNK8ceKP/5A39RM3uairkoyybM4CqFrRQVMArKtwNRxl9eS/YMdJYulooTZ8C/Kn8ju7tvGbxQHClNf7OM1ilhQ6XNSN9sG8jQ3crGN1HGOKCOwzTWbPsrL3OunX5tr02eco91kaCkBtAJoVPZoBxcehS+Ryy7A60qBnHfYm7T8QUMbLlYprQsFzbsj41ZUswBnUyWf5SwY5maCT6/3qxdBfhlgsM8SjfaFCnSOvyM6NR5OC9e/qf/wuO77XTsLpzIBy45I6tVbo0D9qbO42pmfgafKX76EV1XDg+V/GpAeoNORvqe+UZ0a49B7pqvYCqYOsmR5Y0wfPQg5vsZ6ODiehIZfgCHhMGJYh0wbNABFCisy+Qg1yX9NWI2SSIGG//qxEhqTd2kdFI6Kf2/IE23p6chraeRPzqFTc1/6nv2uASWAFswJauUPfpnMSiFJcIW/0Us9kWP6CO+TH1tZwrXhaHH2gfGV9Wf/Hiq8R0u9j+xLwgYYDufsb88dWnpS4UrtjBCIgQj75YVDt9cZHQkbNRMgK34zp1pJREG2UuUit32HSfBjbaJBTHET3Q/035X+NJMYL07U/qJLkVMqvn/SE2gn0gIluNPIZ5Xy0/VkrSl0+RIl12wMdxYja1dKTBSjDGObrmj+9t4GGVE/b4RBVLR/Y4HKCRVoAcqmMbwqolJetNyuTkEUBz2RpDg1DibvskXUCRJakuCCp+mf0hXfUNaKbmQ30RCNkZuxbFh1xVc4WhDWZXZ8cjb+UhQNZj5MkAkx9zhzB+0+Ey5HcKM3W9kCRXZ+lIsXZynVeBUjz8o/gXOMLA2+3D5eg5oNagqPs7pzmyNfahO5GXb6TY/ebZ/iMJkhTtxmkESmdBj6MfYhHi25sqrtveMYKnitw9UYhPF7gqiEDQwbW6e2OPiXngUjuUTFV52bWk4WU5WP+876BPBVEjzEKO/JqZ1L5TU8UQkSmsNL3uueTa31HZEhTWSGVsJShJa2wtPL9dJ3SXN5lR8N7pbARWlry6rktqgXD8jpv/V4SAeB8MkNVCySS5pp1/7irEW/rbYICHNnfKQ+BP95w8a54gkOO3wZgaWQIMvxqGRkguLc/zN0fMxW1MX5US3ZPPKDn1lW1pN4MN5GUCySRhPQNtsKhQ361VPxqyilgf3h15P3hZ7OnTdf0OPpj+iV5klDz5adwan1AFRKnQ8wAKov+1pdVDgB8R7ltf6Ra1rNoxKHVg8phvdikCpdaiXSYqw4EUND59ajn+r9VOCQ1+iYuJ9uplbVJK2j+hVgEGs42o+8Tt8z1SNVkmQ0siW9AP+GdfvCXkJrSwCS6VjmsMQXoSxZgLNZnY0fv/qBNJVoAGVNX09fRcWWpURch96RhJ59r+hjZKDzS7TTUMGkDIL6F089Z88pkMHVO/APGjJts83R+bM4colbFKK6uOwxmiE2mHxEdtWFfMsUC5GZaIwzHjk93lLXo0XRaAo/XbpY2wEnbC3tTVi6k9Qajr0Hfg7OFHG/ukogtKp+gDDmM9VIXKzbFYSGegvMmhKDEjpCh88rbXBoPIXq5RCNsFGSmtNBKygjgQDFGCU+fCO6Xk2bpfgtbn2xEud1fFvCGrVJvfkosV25yt190R/ieVmV/R1GarCxf/59XCKWUZNi8rGofH2Fv7EEhW/zL0nagEUp5mIQnh2Obag/JiOo4hnWX+vC0fB1GaheexEW99rz5+R238U2O3P5ejW2KlsS7+5tT/ON6Ie+1r8GkBd6aLaFXGWR4d9RTNV8M8c7a9aEgOnirkxOVL2UDm+CNDuH31tBePGUSl9kayVccNtIb4R8RrrfS4D3fGaO+6AYbZrJqUOoy98+nNJOPU2hYEijBGnfyF6LdbcewDYDhiyKay4wSAfbNGPbrbDYBj3xuDrX/P/4qq9hslFZVLNf17NFgb6vA7mfAwbfLWCm/yX0iTEJMQkxCTEJMQkxCTEJMQkxCTEJMQkxCTEJMQkxCTEJMQkxP8uhMXEFVGMjxsWCAQrQib+UBdBGdhYZ6Sa+eagvk/vunywa07NfkmlPVcel+85jT8Y1135S5e4ehZ2DTHzFvR/fTT+/7AZN6RxOTSLxmXH/g36AueLUAW9lV11SMdAVzzSeqfLCzF0qOu6N7I7oRUNOsU2PyPeRPC8I8BFH9GDrrS5sI2WJ4uQBQ0d7zX6c/24crXJLZPhBqMVQSKhc5TNog5UUT+gYPl0c7TaqAc8NwgKCx9/6/sQMdBHLe14D9GpBzR0XffluL4WrdkayirTtZgsoyCTFkvx4peZY2yknGeeA2Xf6jkClmuMhaSMydBUlc5lwrtMIymi0RTfILL+Ijet01BgUmI19m7k6O9f4K9k22zvKlSoZh8RFijU2PuiNfuVJEcSDR1hi9yPHMQQBd7UocO90oIvVK4duUhnb96IsiZN7e0e53mJ6VdgNKxoGtVopkY4ArLFeRxV40Kq3Gie80NjHLXnXiXcY8yVUuhsodEmNKZ/3hauIQ9d89KYWqCd2lH4pW9glkMwniWPFpcTXzSIGaHLxzwHyEUrD4qvfkSN+I1pb2OmrkqVGLQKHi4VnzqPFp7+OV0mkalUmRxkiBlAnNOJpfPxSOcSaa9K1RPBdTDukFTJKwP4rTD3bF3qvD4cwoz9zikgJyn7d4XxO85pzU4q4sqjh0CyKaHHRynN3cp4C/7JDTZ84W6Fkv54gf9CbTVCdS1YfT9JHRTtyzIbjs6VF9KvhaHU3mvhByTGpNaAw72WOH9AyUPZC6DyNxnwvbYlDZ5D+Ylelx67acUbQxDF4P48geUHKatfNV+kLsUyUL0v/abZfsxBIWe8INSula82Faz4zZJ322K6UF+RBK/N9mLISH2KmEXURJMoH/6umG3bvAwVJG+nH/qKkQh/r1z3DdgfXPxPRxNPy6rXqGRORoCASVrpPNXZGL3ugkE3yFUVNd+bZT7WY95WZZ4CgfBS7bfq9MaH9TKEb4oSt20es2FQIXcto/bchr7HkTVrq5ersOrd6fv85OFaU4YoH2N/6P0xOExd/Q5gvU46qRzFAnczaOtyCmHJArXewS/V68Co3WZBZU+f+2MGBHJLzG2pkcnHHsoQMA+Cr8b5AyW8UWbJW4M50hauesj0ToGTbvQWs/O3mcjmnAq0UuUtYdfLBsluJ2Q4HsOcuwod9W2D/hDIDzFVsGe1N8cVdV5bhBy7OfKcEChh+89fs5aonKVpJyrz0i101uXvHecX5SQX6bTEfd3OW2ySw3JfcsFRjU4hOEDc4V322EZSDyllzWik6BwyJFrArEcZe4JEVJeZ5hr5NqLo8Yj9uRwWVMuxqdtzjucdfxw2bsrvtQV91SNGRf97tlPZGdyVviyXvb9LfjNJkAUohPUo4hz3rPki2U+U/mA+MiQ7YmoleFhS4lh8zXBEnstYDZgXUiMkV32ALXbhjRUrp7bDi8VszIKH6oXqTuJW+rW95JMOyOXl7vB6gtDKe/PUVflZdmuHxt7RpRCaLpPRBo1O7rLLu3Sd4w7O1Nxx8/P4hdeNc7GUxq/1zzluv6feYJWftLNGy9HRc9f8BvUJb3KdaNpVxAfUegPBdaN/lbDhQ8bFrNR5h7t4S2pxy1EixyEzBuqvUDnV5T+HomCibdfdFLFsb/d8VfdBf28cFm6d0r0pA80MnnnBc9FEnWwd0Pbqq9GJiLEn4gzQ+gx9REnBZ3CV5odZ7LTp+5V57FA+HgJ5tB9squGIUljHX1A71f2kn+YnOphSRYkrhrasuxfZqFUFcymDuayNXuf0Qq5J4X2adPI09GrOMLqGY5sKgewHI90akjVr7VKHfnRN3timHH9mSAXiRBsi2jMNOu6M33/ISTONQuXa+eKh79OwvPOOnSd6zPdNLWs+qt3bTGFpU+B4HXoHBHLVXASWoT9zJVB+d6c/vGgM1myuEmuM0vzK3S5Q0II7Ip0Grgh2hjidHOgNbTMIuwsY9BEiuv55U2XPmXdhmNhjjzhmbFEQRxrXpJJkgGDmmp3dCxGJAOG+Yx4tkyNPdK+H3S16HSH2ZNjM7q9202HfiJY6M971IhDbMs2CyyLqA1gbyODwmCeLbBiixk1K1cN28TGxOQ+o2A2MCIBD0s9iBmuNls32FkrA5z1RN/IAguwp22Vla1qzGajTPDUurqIt54tSM7noFkgVD3Epeh9Y/2JEseH2cj6uaOY6GyxtDsxlKRKrjugymZoKOjJS2V+X/sJPKx46y0KaHL4bLrl872wjatxuXEb4Eubw3TYeZSS+3tilmH24g7inVOqtEsnwsEQGNqR8NpaoghY1T7ltQv4mZauuLXECVMYeoDl+N4vVoI+KBC9KpLHFjSChQgYA5bQgGDYVz9jZpKrYTCiaCSgsp8plUtcd2twIDXv2EpvdXWh8S3MoaHFx1qenfUUrU8AW3hL+jCGiUgEsninTDweHM9dEUgMzFNPG59aVc7qAu0qKO2nhqxwU6yoJ8A0UxQH3zj3dYareuIuogueILU202FlTNs89fFsP70jKGOeV7AMjezziJgULue8EqnuiENGYv5fJlc5hEhmTqkLw9QvHh63yyK4w6vOgwqc/d5UgRty/kPbHXJLLpqFZb7LsN8t00Gs7w22FAR21Y8uzWdtOpgWNJ4hcH0D0jZ41g6hsuj4+ZdWDU2CW1db8Z/V0aS/45S5GGKCMxzylY8NxrJ99aFzYlFv6ZoLA8LTJYRLyElLzp68Do7Q4sYohY7YhkO7hyMwZhm/lzoge61avtVffRCB9AEXnxgjBAWs1a6y67FDYCbmsSI+B8d1vR+ccFyx9ROawpYT1kuAf0oTRzo2f2H/8g1zknBLz4pmDcJKYDcptuhK98A3IQS7ZOlDXJfoCncwIhUsY0hl3TMMOrhnH6vmIj5u+kuBwLy2YakPvxdnZIgF++mpFJYXazFFt1VIqtJgKJsUFM8aDBKlUFHgmk9uDqC3T5cSLDJizNtDwExnELhwf3BjwVqNZaBbg/VpCCT28Tabmg8abwiBgXyDOJT5eyr682a74Wr8qmG/0DNJFChoYYtKCXHdvNbJ6oiGQo7an8cgfnQLrWZDxTz0HzK6zxFCIBXmqWVy+HpSRmruoi1vO6XPHw9KYNZpdb1kR4f8sk1suv5bBum6x4K1LeLIbrEp9bqR70SK5a5sIYQ0Bua/DbmG6LAOJzieJCS7317bA5/G0kXhfjbq9V/uoXYhqDLEVTgdEp9ZWOaYtEEokt+eKUERLsTs7cVSpSQH67cq8pvHMxG4d/nTMbM89Rslxe+fUcUvku7RtHHkHA8wKoR6l2BlsB8/Hu93Vh3f2fdLaKrIrqAZFgmg4TPRdRdhI1QxEa5JpdH+gUoE5sgs3PWVzbE+UUFJs+KLktKVQpu486l6kiSd1R8x70UTB+LjJKOPJK4eSwJHL3H25w2NyGsLRmirmR1EF/hwmVldHfVYXXjvMDWzW7qXaLi5AcQUJsYZBKVUvVRPjBouz9Y8bOOwqXZswqIQUqjeRdU3pf+frB3gpfwSZ4/Po9saTnhH43DZSh6xxOqypu1nH3WPUrwVgLpJ15ZVQQCE57I2wnNgcthuz4QHaWEKzlHTp7qCjTEPblApZ3m40MwUcuQet5Gqm+omR6H6yuOlFpFTNQG8mOsaNuRIfVLDAEWNa2fZiPf/YrglkUvnATvvDD6k1dX8iil8znqNy1owny26FyDna5BhDK/sx7gphJcldDd+VS/OgoigOnsxggU2wjdo8lc7SLOUv9SeT6vW63lXqUlqBmOJeNu/1OtwldLgvUvWBjW96xpGL3X68F/f8VuRAv7aFgfaHOYdKumAkVxVtrAo/831w2DlsOWQ2UoxkzbKz+/J3Y7zxlRRBanwRjWhaXoBM6yVffVFSGmosfHL0H7XbYD+mPouJzh8dKEkuiJJgkTZlmZfVRsjqW0TVLkqgDXnRjs4MGzG5Cw4z3r+QVM9yKFmbRKhGoJnVEoCPGQxxh0W40QsC+dBXk1HpEJD/AeY2cOTXtqUu4hvoWjPCFhCQZwB1jY3s5LTpNNCXBo44zSJk4JVlfwSba46mjuLvGqZzC2qMbxiHqW67L+dax9DJyiWdvcp9XPCXrz0UQW9NHoLguQEdQTUpPMdfz2AUQxeZFL121QtVnt0NoEV+yEYcTMtrWlEC/xAhVJG2XLssZe9LkZ/izYivLZ+N2Wa3sy1EtiUPWeSQ4O0SMfewOKPYsx3kxeXvPcxr1OXMQ/hKA+aLOsVdiUiK9ZEXklToKfrfQ/lWZXA9W5ufvMc3mRDZ+D1FyIUlfzQLH8VoxhIK3xi/b51xkRw3JPHH/+LruUR9NW0eXzHFZRO5TqLe9vTnb9ejvE85abUOz23sq5+mG+nhEvZTmrOfdjfsxRvvxiiedoBh1sF8EdlzIbbL36N5NfZillg4SqtJcHl35wtO2jaJajwKN/wjYW3jJzu//h9QSwMEFAACAAgA73FITXA/OElKAAAAagAAABsAAAB1bml2ZXJzYWwvdW5pdmVyc2FsLnBuZy54bWyzsa/IzVEoSy0qzszPs1Uy1DNQsrfj5bIpKEoty0wtV6gAihnpGUCAkkIlKrc8M6Ukw1bJ0tAYIZaRmpmeUWKrZGZhChfUBxoJAFBLAQIAABQAAgAIAO9xSE3/6EwIKgQAAHYOAAAdAAAAAAAAAAEAAAAAAAAAAAB1bml2ZXJzYWwvY29tbW9uX21lc3NhZ2VzLmxuZ1BLAQIAABQAAgAIAO9xSE2LtzoSDwQAANwPAAAnAAAAAAAAAAEAAAAAAGUEAAB1bml2ZXJzYWwvZmxhc2hfcHVibGlzaGluZ19zZXR0aW5ncy54bWxQSwECAAAUAAIACADvcUhNBOcD0bYCAABTCgAAIQAAAAAAAAABAAAAAAC5CAAAdW5pdmVyc2FsL2ZsYXNoX3NraW5fc2V0dGluZ3MueG1sUEsBAgAAFAACAAgA73FITaPtv2riAwAA7Q4AACYAAAAAAAAAAQAAAAAArgsAAHVuaXZlcnNhbC9odG1sX3B1Ymxpc2hpbmdfc2V0dGluZ3MueG1sUEsBAgAAFAACAAgA73FITQ/kWSCZAQAAHQYAAB8AAAAAAAAAAQAAAAAA1A8AAHVuaXZlcnNhbC9odG1sX3NraW5fc2V0dGluZ3MuanNQSwECAAAUAAIACADvcUhNGtrqO6oAAAAfAQAAGgAAAAAAAAABAAAAAACqEQAAdW5pdmVyc2FsL2kxOG5fcHJlc2V0cy54bWxQSwECAAAUAAIACADvcUhNlBOzImkAAABuAAAAHAAAAAAAAAABAAAAAACMEgAAdW5pdmVyc2FsL2xvY2FsX3NldHRpbmdzLnhtbFBLAQIAABQAAgAIAKBhr0TOggk37AIAAIgIAAAUAAAAAAAAAAEAAAAAAC8TAAB1bml2ZXJzYWwvcGxheWVyLnhtbFBLAQIAABQAAgAIAO9xSE0129mtaAEAAPMCAAApAAAAAAAAAAEAAAAAAE0WAAB1bml2ZXJzYWwvc2tpbl9jdXN0b21pemF0aW9uX3NldHRpbmdzLnhtbFBLAQIAABQAAgAIAO9xSE3u1b/WnBkAAPA+AAAXAAAAAAAAAAAAAAAAAPwXAAB1bml2ZXJzYWwvdW5pdmVyc2FsLnBuZ1BLAQIAABQAAgAIAO9xSE1wPzhJSgAAAGoAAAAbAAAAAAAAAAEAAAAAAM0xAAB1bml2ZXJzYWwvdW5pdmVyc2FsLnBuZy54bWxQSwUGAAAAAAsACwBJAwAAUDIAAAAA"/>
  <p:tag name="ISPRING_ULTRA_SCORM_COURSE_ID" val="29CDFE28-0755-48D7-B396-2DB4679C4ED9"/>
  <p:tag name="ISPRING_SCORM_RATE_SLIDES" val="1"/>
  <p:tag name="ISPRING_SCORM_RATE_QUIZZES" val="0"/>
  <p:tag name="ISPRING_SCORM_PASSING_SCORE" val="100.0000000000"/>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Content List"/>
  <p:tag name="ISPRING_PRESENTATION_TITLE" val="第1章 认识计算机 教学PPT_薛蒙蒙_0827"/>
  <p:tag name="ISPRING_RESOURCE_PATHS_HASH_PRESENTER" val="f793456684fef569a9fe06e95d826278c2d92aa"/>
  <p:tag name="KSO_WPP_MARK_KEY" val="718310b1-56f1-4e5c-91a1-7044f788f53e"/>
  <p:tag name="COMMONDATA" val="eyJoZGlkIjoiNjcwNTZkMzFmMWVlOTNkNjBiNjRmODYxMzNkZWFiYmIifQ=="/>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GENSWF_ADVANCE_TIME" val="0.00"/>
  <p:tag name="ISPRING_SLIDE_INDENT_LEVEL" val="0"/>
  <p:tag name="ISPRING_CUSTOM_TIMING_USED" val="0"/>
  <p:tag name="GENSWF_SLIDE_TITLE" val="8.1 项目简介"/>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3.xml><?xml version="1.0" encoding="utf-8"?>
<p:tagLst xmlns:p="http://schemas.openxmlformats.org/presentationml/2006/main">
  <p:tag name="GENSWF_ADVANCE_TIME" val="0.00"/>
  <p:tag name="ISPRING_SLIDE_INDENT_LEVEL" val="0"/>
  <p:tag name="ISPRING_CUSTOM_TIMING_USED" val="0"/>
  <p:tag name="GENSWF_SLIDE_TITLE" val="8.1 项目简介"/>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GENSWF_ADVANCE_TIME" val="0.00"/>
  <p:tag name="ISPRING_SLIDE_INDENT_LEVEL" val="0"/>
  <p:tag name="ISPRING_CUSTOM_TIMING_USED" val="0"/>
  <p:tag name="GENSWF_SLIDE_TITLE" val="8.2 测试需求说明书"/>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GENSWF_ADVANCE_TIME" val="0.00"/>
  <p:tag name="ISPRING_SLIDE_INDENT_LEVEL" val="0"/>
  <p:tag name="ISPRING_CUSTOM_TIMING_USED" val="0"/>
  <p:tag name="GENSWF_SLIDE_TITLE" val="8.3 测试需求评审"/>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GENSWF_ADVANCE_TIME" val="0.00"/>
  <p:tag name="ISPRING_SLIDE_INDENT_LEVEL" val="0"/>
  <p:tag name="ISPRING_CUSTOM_TIMING_USED" val="0"/>
  <p:tag name="GENSWF_SLIDE_TITLE" val="8.3 测试需求评审"/>
</p:tagLst>
</file>

<file path=ppt/tags/tag5.xml><?xml version="1.0" encoding="utf-8"?>
<p:tagLst xmlns:p="http://schemas.openxmlformats.org/presentationml/2006/main">
  <p:tag name="GENSWF_ADVANCE_TIME" val="0.00"/>
  <p:tag name="ISPRING_SLIDE_INDENT_LEVEL" val="0"/>
  <p:tag name="ISPRING_CUSTOM_TIMING_USED" val="0"/>
  <p:tag name="GENSWF_SLIDE_TITLE" val="8.1 项目简介"/>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7.xml><?xml version="1.0" encoding="utf-8"?>
<p:tagLst xmlns:p="http://schemas.openxmlformats.org/presentationml/2006/main">
  <p:tag name="GENSWF_ADVANCE_TIME" val="0.00"/>
  <p:tag name="ISPRING_SLIDE_INDENT_LEVEL" val="0"/>
  <p:tag name="ISPRING_CUSTOM_TIMING_USED" val="0"/>
  <p:tag name="GENSWF_SLIDE_TITLE" val="8.1 项目简介"/>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9.xml><?xml version="1.0" encoding="utf-8"?>
<p:tagLst xmlns:p="http://schemas.openxmlformats.org/presentationml/2006/main">
  <p:tag name="GENSWF_ADVANCE_TIME" val="0.00"/>
  <p:tag name="ISPRING_SLIDE_INDENT_LEVEL" val="0"/>
  <p:tag name="ISPRING_CUSTOM_TIMING_USED" val="0"/>
  <p:tag name="GENSWF_SLIDE_TITLE" val="8.1 项目简介"/>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GENSWF_ADVANCE_TIME" val="0.00"/>
  <p:tag name="ISPRING_SLIDE_INDENT_LEVEL" val="0"/>
  <p:tag name="ISPRING_CUSTOM_TIMING_USED" val="0"/>
  <p:tag name="GENSWF_SLIDE_TITLE" val="8.4 测试计划"/>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11078</Words>
  <Application>WPS 演示</Application>
  <PresentationFormat>自定义</PresentationFormat>
  <Paragraphs>1708</Paragraphs>
  <Slides>69</Slides>
  <Notes>69</Notes>
  <HiddenSlides>0</HiddenSlides>
  <MMClips>0</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2</vt:i4>
      </vt:variant>
      <vt:variant>
        <vt:lpstr>幻灯片标题</vt:lpstr>
      </vt:variant>
      <vt:variant>
        <vt:i4>69</vt:i4>
      </vt:variant>
    </vt:vector>
  </HeadingPairs>
  <TitlesOfParts>
    <vt:vector size="85" baseType="lpstr">
      <vt:lpstr>Arial</vt:lpstr>
      <vt:lpstr>宋体</vt:lpstr>
      <vt:lpstr>Wingdings</vt:lpstr>
      <vt:lpstr>微软雅黑</vt:lpstr>
      <vt:lpstr>方正细倩简体</vt:lpstr>
      <vt:lpstr>Segoe Print</vt:lpstr>
      <vt:lpstr>Times New Roman</vt:lpstr>
      <vt:lpstr>Arial Unicode MS</vt:lpstr>
      <vt:lpstr>等线 Light</vt:lpstr>
      <vt:lpstr>等线</vt:lpstr>
      <vt:lpstr>Calibri</vt:lpstr>
      <vt:lpstr>幼圆</vt:lpstr>
      <vt:lpstr>楷体</vt:lpstr>
      <vt:lpstr>Office 主题​​</vt:lpstr>
      <vt:lpstr>Visio.Drawing.11</vt:lpstr>
      <vt:lpstr>Visio.Drawing.11</vt:lpstr>
      <vt:lpstr>第8章 在线考试系统（上）</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第1章 认识计算机 教学PPT_薛蒙蒙_0827</dc:title>
  <dc:creator>lucius</dc:creator>
  <cp:lastModifiedBy>Dwyanevettle</cp:lastModifiedBy>
  <cp:revision>995</cp:revision>
  <dcterms:created xsi:type="dcterms:W3CDTF">2016-08-25T05:35:00Z</dcterms:created>
  <dcterms:modified xsi:type="dcterms:W3CDTF">2023-01-29T02:39:04Z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D7FF0238CC20456985B4BBAC744836C5</vt:lpwstr>
  </property>
  <property fmtid="{D5CDD505-2E9C-101B-9397-08002B2CF9AE}" pid="3" name="KSOProductBuildVer">
    <vt:lpwstr>2052-11.1.0.13703</vt:lpwstr>
  </property>
</Properties>
</file>

<file path=docProps/thumbnail.jpeg>
</file>